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Masters/slideMaster2.xml" ContentType="application/vnd.openxmlformats-officedocument.presentationml.slideMaster+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Layouts/slideLayout15.xml" ContentType="application/vnd.openxmlformats-officedocument.presentationml.slideLayout+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notesSlides/notesSlide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Layouts/slideLayout14.xml" ContentType="application/vnd.openxmlformats-officedocument.presentationml.slideLayout+xml"/>
  <Override PartName="/ppt/slides/slide52.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theme/theme4.xml" ContentType="application/vnd.openxmlformats-officedocument.theme+xml"/>
  <Override PartName="/ppt/slideLayouts/slideLayout13.xml" ContentType="application/vnd.openxmlformats-officedocument.presentationml.slideLayout+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Default Extension="wmf" ContentType="image/x-wmf"/>
  <Override PartName="/ppt/slides/slide48.xml" ContentType="application/vnd.openxmlformats-officedocument.presentationml.slide+xml"/>
  <Override PartName="/docProps/app.xml" ContentType="application/vnd.openxmlformats-officedocument.extended-properties+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slides/slide41.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4" r:id="rId1"/>
    <p:sldMasterId id="2147484344" r:id="rId2"/>
  </p:sldMasterIdLst>
  <p:notesMasterIdLst>
    <p:notesMasterId r:id="rId58"/>
  </p:notesMasterIdLst>
  <p:handoutMasterIdLst>
    <p:handoutMasterId r:id="rId59"/>
  </p:handoutMasterIdLst>
  <p:sldIdLst>
    <p:sldId id="317" r:id="rId3"/>
    <p:sldId id="406" r:id="rId4"/>
    <p:sldId id="318" r:id="rId5"/>
    <p:sldId id="392" r:id="rId6"/>
    <p:sldId id="264" r:id="rId7"/>
    <p:sldId id="363" r:id="rId8"/>
    <p:sldId id="407" r:id="rId9"/>
    <p:sldId id="267" r:id="rId10"/>
    <p:sldId id="266" r:id="rId11"/>
    <p:sldId id="408" r:id="rId12"/>
    <p:sldId id="409" r:id="rId13"/>
    <p:sldId id="410" r:id="rId14"/>
    <p:sldId id="411" r:id="rId15"/>
    <p:sldId id="269" r:id="rId16"/>
    <p:sldId id="369" r:id="rId17"/>
    <p:sldId id="393" r:id="rId18"/>
    <p:sldId id="271" r:id="rId19"/>
    <p:sldId id="412" r:id="rId20"/>
    <p:sldId id="370" r:id="rId21"/>
    <p:sldId id="413" r:id="rId22"/>
    <p:sldId id="273" r:id="rId23"/>
    <p:sldId id="333" r:id="rId24"/>
    <p:sldId id="275" r:id="rId25"/>
    <p:sldId id="324" r:id="rId26"/>
    <p:sldId id="326" r:id="rId27"/>
    <p:sldId id="281" r:id="rId28"/>
    <p:sldId id="371" r:id="rId29"/>
    <p:sldId id="282" r:id="rId30"/>
    <p:sldId id="327" r:id="rId31"/>
    <p:sldId id="285" r:id="rId32"/>
    <p:sldId id="334" r:id="rId33"/>
    <p:sldId id="286" r:id="rId34"/>
    <p:sldId id="414" r:id="rId35"/>
    <p:sldId id="328" r:id="rId36"/>
    <p:sldId id="289" r:id="rId37"/>
    <p:sldId id="416" r:id="rId38"/>
    <p:sldId id="415" r:id="rId39"/>
    <p:sldId id="405" r:id="rId40"/>
    <p:sldId id="331" r:id="rId41"/>
    <p:sldId id="366" r:id="rId42"/>
    <p:sldId id="376" r:id="rId43"/>
    <p:sldId id="378" r:id="rId44"/>
    <p:sldId id="383" r:id="rId45"/>
    <p:sldId id="384" r:id="rId46"/>
    <p:sldId id="391" r:id="rId47"/>
    <p:sldId id="379" r:id="rId48"/>
    <p:sldId id="380" r:id="rId49"/>
    <p:sldId id="381" r:id="rId50"/>
    <p:sldId id="382" r:id="rId51"/>
    <p:sldId id="386" r:id="rId52"/>
    <p:sldId id="385" r:id="rId53"/>
    <p:sldId id="387" r:id="rId54"/>
    <p:sldId id="388" r:id="rId55"/>
    <p:sldId id="389" r:id="rId56"/>
    <p:sldId id="313" r:id="rId57"/>
  </p:sldIdLst>
  <p:sldSz cx="9144000" cy="6858000" type="screen4x3"/>
  <p:notesSz cx="7315200" cy="9601200"/>
  <p:defaultTextStyle>
    <a:defPPr>
      <a:defRPr lang="en-US"/>
    </a:defPPr>
    <a:lvl1pPr algn="l" rtl="0" fontAlgn="base">
      <a:spcBef>
        <a:spcPct val="0"/>
      </a:spcBef>
      <a:spcAft>
        <a:spcPct val="0"/>
      </a:spcAft>
      <a:defRPr sz="1600" kern="1200">
        <a:solidFill>
          <a:schemeClr val="tx1"/>
        </a:solidFill>
        <a:latin typeface="Century Gothic" pitchFamily="-65" charset="0"/>
        <a:ea typeface="ＭＳ Ｐゴシック" pitchFamily="-65" charset="-128"/>
        <a:cs typeface="ＭＳ Ｐゴシック" pitchFamily="-65" charset="-128"/>
      </a:defRPr>
    </a:lvl1pPr>
    <a:lvl2pPr marL="457200" algn="l" rtl="0" fontAlgn="base">
      <a:spcBef>
        <a:spcPct val="0"/>
      </a:spcBef>
      <a:spcAft>
        <a:spcPct val="0"/>
      </a:spcAft>
      <a:defRPr sz="1600" kern="1200">
        <a:solidFill>
          <a:schemeClr val="tx1"/>
        </a:solidFill>
        <a:latin typeface="Century Gothic" pitchFamily="-65" charset="0"/>
        <a:ea typeface="ＭＳ Ｐゴシック" pitchFamily="-65" charset="-128"/>
        <a:cs typeface="ＭＳ Ｐゴシック" pitchFamily="-65" charset="-128"/>
      </a:defRPr>
    </a:lvl2pPr>
    <a:lvl3pPr marL="914400" algn="l" rtl="0" fontAlgn="base">
      <a:spcBef>
        <a:spcPct val="0"/>
      </a:spcBef>
      <a:spcAft>
        <a:spcPct val="0"/>
      </a:spcAft>
      <a:defRPr sz="1600" kern="1200">
        <a:solidFill>
          <a:schemeClr val="tx1"/>
        </a:solidFill>
        <a:latin typeface="Century Gothic" pitchFamily="-65" charset="0"/>
        <a:ea typeface="ＭＳ Ｐゴシック" pitchFamily="-65" charset="-128"/>
        <a:cs typeface="ＭＳ Ｐゴシック" pitchFamily="-65" charset="-128"/>
      </a:defRPr>
    </a:lvl3pPr>
    <a:lvl4pPr marL="1371600" algn="l" rtl="0" fontAlgn="base">
      <a:spcBef>
        <a:spcPct val="0"/>
      </a:spcBef>
      <a:spcAft>
        <a:spcPct val="0"/>
      </a:spcAft>
      <a:defRPr sz="1600" kern="1200">
        <a:solidFill>
          <a:schemeClr val="tx1"/>
        </a:solidFill>
        <a:latin typeface="Century Gothic" pitchFamily="-65" charset="0"/>
        <a:ea typeface="ＭＳ Ｐゴシック" pitchFamily="-65" charset="-128"/>
        <a:cs typeface="ＭＳ Ｐゴシック" pitchFamily="-65" charset="-128"/>
      </a:defRPr>
    </a:lvl4pPr>
    <a:lvl5pPr marL="1828800" algn="l" rtl="0" fontAlgn="base">
      <a:spcBef>
        <a:spcPct val="0"/>
      </a:spcBef>
      <a:spcAft>
        <a:spcPct val="0"/>
      </a:spcAft>
      <a:defRPr sz="1600" kern="1200">
        <a:solidFill>
          <a:schemeClr val="tx1"/>
        </a:solidFill>
        <a:latin typeface="Century Gothic" pitchFamily="-65" charset="0"/>
        <a:ea typeface="ＭＳ Ｐゴシック" pitchFamily="-65" charset="-128"/>
        <a:cs typeface="ＭＳ Ｐゴシック" pitchFamily="-65" charset="-128"/>
      </a:defRPr>
    </a:lvl5pPr>
    <a:lvl6pPr marL="2286000" algn="l" defTabSz="457200" rtl="0" eaLnBrk="1" latinLnBrk="0" hangingPunct="1">
      <a:defRPr sz="1600" kern="1200">
        <a:solidFill>
          <a:schemeClr val="tx1"/>
        </a:solidFill>
        <a:latin typeface="Century Gothic" pitchFamily="-65" charset="0"/>
        <a:ea typeface="ＭＳ Ｐゴシック" pitchFamily="-65" charset="-128"/>
        <a:cs typeface="ＭＳ Ｐゴシック" pitchFamily="-65" charset="-128"/>
      </a:defRPr>
    </a:lvl6pPr>
    <a:lvl7pPr marL="2743200" algn="l" defTabSz="457200" rtl="0" eaLnBrk="1" latinLnBrk="0" hangingPunct="1">
      <a:defRPr sz="1600" kern="1200">
        <a:solidFill>
          <a:schemeClr val="tx1"/>
        </a:solidFill>
        <a:latin typeface="Century Gothic" pitchFamily="-65" charset="0"/>
        <a:ea typeface="ＭＳ Ｐゴシック" pitchFamily="-65" charset="-128"/>
        <a:cs typeface="ＭＳ Ｐゴシック" pitchFamily="-65" charset="-128"/>
      </a:defRPr>
    </a:lvl7pPr>
    <a:lvl8pPr marL="3200400" algn="l" defTabSz="457200" rtl="0" eaLnBrk="1" latinLnBrk="0" hangingPunct="1">
      <a:defRPr sz="1600" kern="1200">
        <a:solidFill>
          <a:schemeClr val="tx1"/>
        </a:solidFill>
        <a:latin typeface="Century Gothic" pitchFamily="-65" charset="0"/>
        <a:ea typeface="ＭＳ Ｐゴシック" pitchFamily="-65" charset="-128"/>
        <a:cs typeface="ＭＳ Ｐゴシック" pitchFamily="-65" charset="-128"/>
      </a:defRPr>
    </a:lvl8pPr>
    <a:lvl9pPr marL="3657600" algn="l" defTabSz="457200" rtl="0" eaLnBrk="1" latinLnBrk="0" hangingPunct="1">
      <a:defRPr sz="1600" kern="1200">
        <a:solidFill>
          <a:schemeClr val="tx1"/>
        </a:solidFill>
        <a:latin typeface="Century Gothic" pitchFamily="-65" charset="0"/>
        <a:ea typeface="ＭＳ Ｐゴシック" pitchFamily="-65" charset="-128"/>
        <a:cs typeface="ＭＳ Ｐゴシック" pitchFamily="-65"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clrMode="bw" frameSlides="1"/>
  <p:clrMru>
    <a:srgbClr val="CCECFF"/>
    <a:srgbClr val="CCFFFF"/>
    <a:srgbClr val="D1172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p:scale>
          <a:sx n="100" d="100"/>
          <a:sy n="100" d="100"/>
        </p:scale>
        <p:origin x="-1824" y="-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016" y="-10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ea typeface="ＭＳ Ｐゴシック" pitchFamily="-107" charset="-128"/>
                <a:cs typeface="+mn-cs"/>
              </a:defRPr>
            </a:lvl1pPr>
          </a:lstStyle>
          <a:p>
            <a:pPr>
              <a:defRPr/>
            </a:pPr>
            <a:endParaRPr lang="en-US"/>
          </a:p>
        </p:txBody>
      </p:sp>
      <p:sp>
        <p:nvSpPr>
          <p:cNvPr id="260099" name="Rectangle 3"/>
          <p:cNvSpPr>
            <a:spLocks noGrp="1" noChangeArrowheads="1"/>
          </p:cNvSpPr>
          <p:nvPr>
            <p:ph type="dt" sz="quarter"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pitchFamily="34" charset="0"/>
                <a:ea typeface="ＭＳ Ｐゴシック" pitchFamily="-107" charset="-128"/>
                <a:cs typeface="+mn-cs"/>
              </a:defRPr>
            </a:lvl1pPr>
          </a:lstStyle>
          <a:p>
            <a:pPr>
              <a:defRPr/>
            </a:pPr>
            <a:endParaRPr lang="en-US"/>
          </a:p>
        </p:txBody>
      </p:sp>
      <p:sp>
        <p:nvSpPr>
          <p:cNvPr id="260100" name="Rectangle 4"/>
          <p:cNvSpPr>
            <a:spLocks noGrp="1" noChangeArrowheads="1"/>
          </p:cNvSpPr>
          <p:nvPr>
            <p:ph type="ftr" sz="quarter" idx="2"/>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ea typeface="ＭＳ Ｐゴシック" pitchFamily="-107" charset="-128"/>
                <a:cs typeface="+mn-cs"/>
              </a:defRPr>
            </a:lvl1pPr>
          </a:lstStyle>
          <a:p>
            <a:pPr>
              <a:defRPr/>
            </a:pPr>
            <a:endParaRPr lang="en-US"/>
          </a:p>
        </p:txBody>
      </p:sp>
      <p:sp>
        <p:nvSpPr>
          <p:cNvPr id="260101" name="Rectangle 5"/>
          <p:cNvSpPr>
            <a:spLocks noGrp="1" noChangeArrowheads="1"/>
          </p:cNvSpPr>
          <p:nvPr>
            <p:ph type="sldNum" sz="quarter" idx="3"/>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pitchFamily="-1" charset="0"/>
                <a:ea typeface="ＭＳ Ｐゴシック" pitchFamily="-1" charset="-128"/>
                <a:cs typeface="ＭＳ Ｐゴシック" pitchFamily="-1" charset="-128"/>
              </a:defRPr>
            </a:lvl1pPr>
          </a:lstStyle>
          <a:p>
            <a:pPr>
              <a:defRPr/>
            </a:pPr>
            <a:fld id="{650DECD0-AAF3-1848-A9B8-6AAF5D6DC16F}"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pitchFamily="34" charset="0"/>
                <a:ea typeface="ＭＳ Ｐゴシック" pitchFamily="-107" charset="-128"/>
                <a:cs typeface="+mn-cs"/>
              </a:defRPr>
            </a:lvl1pPr>
          </a:lstStyle>
          <a:p>
            <a:pPr>
              <a:defRPr/>
            </a:pPr>
            <a:endParaRPr lang="en-US"/>
          </a:p>
        </p:txBody>
      </p:sp>
      <p:sp>
        <p:nvSpPr>
          <p:cNvPr id="819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pitchFamily="34" charset="0"/>
                <a:ea typeface="ＭＳ Ｐゴシック" pitchFamily="-107" charset="-128"/>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pitchFamily="34" charset="0"/>
                <a:ea typeface="ＭＳ Ｐゴシック" pitchFamily="-107" charset="-128"/>
                <a:cs typeface="+mn-cs"/>
              </a:defRPr>
            </a:lvl1pPr>
          </a:lstStyle>
          <a:p>
            <a:pPr>
              <a:defRPr/>
            </a:pPr>
            <a:endParaRPr lang="en-US"/>
          </a:p>
        </p:txBody>
      </p:sp>
      <p:sp>
        <p:nvSpPr>
          <p:cNvPr id="819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pitchFamily="-1" charset="0"/>
                <a:ea typeface="ＭＳ Ｐゴシック" pitchFamily="-1" charset="-128"/>
                <a:cs typeface="ＭＳ Ｐゴシック" pitchFamily="-1" charset="-128"/>
              </a:defRPr>
            </a:lvl1pPr>
          </a:lstStyle>
          <a:p>
            <a:pPr>
              <a:defRPr/>
            </a:pPr>
            <a:fld id="{55D6318F-7C77-1A49-A7CE-0F07A3670BC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1B863F8-2F37-4D40-B0C5-959F481F43A8}" type="slidenum">
              <a:rPr lang="en-US">
                <a:latin typeface="Arial" pitchFamily="-65" charset="0"/>
                <a:ea typeface="ＭＳ Ｐゴシック" pitchFamily="-65" charset="-128"/>
                <a:cs typeface="ＭＳ Ｐゴシック" pitchFamily="-65" charset="-128"/>
              </a:rPr>
              <a:pPr/>
              <a:t>1</a:t>
            </a:fld>
            <a:endParaRPr lang="en-US">
              <a:latin typeface="Arial" pitchFamily="-65" charset="0"/>
              <a:ea typeface="ＭＳ Ｐゴシック" pitchFamily="-65" charset="-128"/>
              <a:cs typeface="ＭＳ Ｐゴシック" pitchFamily="-65"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b="1">
                <a:latin typeface="Arial" pitchFamily="-65" charset="0"/>
                <a:ea typeface="ＭＳ Ｐゴシック" pitchFamily="-65" charset="-128"/>
                <a:cs typeface="ＭＳ Ｐゴシック" pitchFamily="-65" charset="-128"/>
              </a:rPr>
              <a:t>Note cards on tables to solicit questions</a:t>
            </a:r>
          </a:p>
          <a:p>
            <a:pPr eaLnBrk="1" hangingPunct="1"/>
            <a:endParaRPr lang="en-US" b="1">
              <a:latin typeface="Arial" pitchFamily="-65" charset="0"/>
              <a:ea typeface="ＭＳ Ｐゴシック" pitchFamily="-65" charset="-128"/>
              <a:cs typeface="ＭＳ Ｐゴシック" pitchFamily="-65" charset="-128"/>
            </a:endParaRPr>
          </a:p>
          <a:p>
            <a:pPr eaLnBrk="1" hangingPunct="1"/>
            <a:r>
              <a:rPr lang="en-US" b="1">
                <a:latin typeface="Arial" pitchFamily="-65" charset="0"/>
                <a:ea typeface="ＭＳ Ｐゴシック" pitchFamily="-65" charset="-128"/>
                <a:cs typeface="ＭＳ Ｐゴシック" pitchFamily="-65" charset="-128"/>
              </a:rPr>
              <a:t>Have a hard copy of ECEA, IDEA, Procedural Safeguards</a:t>
            </a:r>
          </a:p>
          <a:p>
            <a:pPr eaLnBrk="1" hangingPunct="1"/>
            <a:endParaRPr lang="en-US" b="1">
              <a:latin typeface="Arial" pitchFamily="-65" charset="0"/>
              <a:ea typeface="ＭＳ Ｐゴシック" pitchFamily="-65" charset="-128"/>
              <a:cs typeface="ＭＳ Ｐゴシック" pitchFamily="-65" charset="-128"/>
            </a:endParaRPr>
          </a:p>
          <a:p>
            <a:pPr eaLnBrk="1" hangingPunct="1"/>
            <a:r>
              <a:rPr lang="en-US" sz="1400" b="1">
                <a:latin typeface="Century Gothic" pitchFamily="-65" charset="0"/>
                <a:ea typeface="ＭＳ Ｐゴシック" pitchFamily="-65" charset="-128"/>
                <a:cs typeface="ＭＳ Ｐゴシック" pitchFamily="-65" charset="-128"/>
              </a:rPr>
              <a:t>NEED to have some way to bring participants to focus – bells, drum, something to bring focus</a:t>
            </a:r>
          </a:p>
          <a:p>
            <a:pPr eaLnBrk="1" hangingPunct="1"/>
            <a:endParaRPr lang="en-US" sz="1400" b="1">
              <a:latin typeface="Century Gothic" pitchFamily="-65" charset="0"/>
              <a:ea typeface="ＭＳ Ｐゴシック" pitchFamily="-65" charset="-128"/>
              <a:cs typeface="ＭＳ Ｐゴシック" pitchFamily="-65" charset="-128"/>
            </a:endParaRPr>
          </a:p>
          <a:p>
            <a:pPr eaLnBrk="1" hangingPunct="1"/>
            <a:r>
              <a:rPr lang="en-US" sz="1400" b="1">
                <a:latin typeface="Century Gothic" pitchFamily="-65" charset="0"/>
                <a:ea typeface="ＭＳ Ｐゴシック" pitchFamily="-65" charset="-128"/>
                <a:cs typeface="ＭＳ Ｐゴシック" pitchFamily="-65" charset="-128"/>
              </a:rPr>
              <a:t>PDE credits certificates available at the END OF THE DAY</a:t>
            </a:r>
            <a:endParaRPr lang="en-US" b="1">
              <a:latin typeface="Arial" pitchFamily="-65" charset="0"/>
              <a:ea typeface="ＭＳ Ｐゴシック" pitchFamily="-65" charset="-128"/>
              <a:cs typeface="ＭＳ Ｐゴシック" pitchFamily="-65" charset="-128"/>
            </a:endParaRPr>
          </a:p>
          <a:p>
            <a:pPr eaLnBrk="1" hangingPunct="1"/>
            <a:endParaRPr lang="en-US" b="1">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3B3FFF0-5D86-6840-AC83-75869C37E92D}" type="slidenum">
              <a:rPr lang="en-US">
                <a:latin typeface="Arial" pitchFamily="-65" charset="0"/>
                <a:ea typeface="ＭＳ Ｐゴシック" pitchFamily="-65" charset="-128"/>
                <a:cs typeface="ＭＳ Ｐゴシック" pitchFamily="-65" charset="-128"/>
              </a:rPr>
              <a:pPr/>
              <a:t>23</a:t>
            </a:fld>
            <a:endParaRPr lang="en-US">
              <a:latin typeface="Arial" pitchFamily="-65" charset="0"/>
              <a:ea typeface="ＭＳ Ｐゴシック" pitchFamily="-65" charset="-128"/>
              <a:cs typeface="ＭＳ Ｐゴシック" pitchFamily="-65"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15 Min.</a:t>
            </a:r>
          </a:p>
          <a:p>
            <a:pPr eaLnBrk="1" hangingPunct="1"/>
            <a:r>
              <a:rPr lang="en-US" sz="1400">
                <a:latin typeface="Century Gothic" pitchFamily="-65" charset="0"/>
                <a:ea typeface="ＭＳ Ｐゴシック" pitchFamily="-65" charset="-128"/>
                <a:cs typeface="ＭＳ Ｐゴシック" pitchFamily="-65" charset="-128"/>
              </a:rPr>
              <a:t>Who will be responsible for compiling, synthesizing?</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b="1">
                <a:latin typeface="Century Gothic" pitchFamily="-65" charset="0"/>
                <a:ea typeface="ＭＳ Ｐゴシック" pitchFamily="-65" charset="-128"/>
                <a:cs typeface="ＭＳ Ｐゴシック" pitchFamily="-65" charset="-128"/>
              </a:rPr>
              <a:t>Sybil: reference assessment report for present level information:</a:t>
            </a:r>
          </a:p>
          <a:p>
            <a:pPr eaLnBrk="1" hangingPunct="1"/>
            <a:r>
              <a:rPr lang="en-US" sz="1400" b="1">
                <a:latin typeface="Century Gothic" pitchFamily="-65" charset="0"/>
                <a:ea typeface="ＭＳ Ｐゴシック" pitchFamily="-65" charset="-128"/>
                <a:cs typeface="ＭＳ Ｐゴシック" pitchFamily="-65" charset="-128"/>
              </a:rPr>
              <a:t>What might you put for strengths? Present levels summary? Needs/impact?</a:t>
            </a:r>
          </a:p>
          <a:p>
            <a:pPr eaLnBrk="1" hangingPunct="1"/>
            <a:endParaRPr lang="en-US" sz="1400">
              <a:latin typeface="Century Gothic" pitchFamily="-65" charset="0"/>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970EE98-889D-EB46-9F05-9E72AFDB4C1B}" type="slidenum">
              <a:rPr lang="en-US">
                <a:latin typeface="Arial" pitchFamily="-65" charset="0"/>
                <a:ea typeface="ＭＳ Ｐゴシック" pitchFamily="-65" charset="-128"/>
                <a:cs typeface="ＭＳ Ｐゴシック" pitchFamily="-65" charset="-128"/>
              </a:rPr>
              <a:pPr/>
              <a:t>24</a:t>
            </a:fld>
            <a:endParaRPr lang="en-US">
              <a:latin typeface="Arial" pitchFamily="-65" charset="0"/>
              <a:ea typeface="ＭＳ Ｐゴシック" pitchFamily="-65" charset="-128"/>
              <a:cs typeface="ＭＳ Ｐゴシック" pitchFamily="-65"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5 Min.</a:t>
            </a:r>
          </a:p>
          <a:p>
            <a:pPr eaLnBrk="1" hangingPunct="1"/>
            <a:r>
              <a:rPr lang="en-US" sz="1400">
                <a:latin typeface="Century Gothic" pitchFamily="-65" charset="0"/>
                <a:ea typeface="ＭＳ Ｐゴシック" pitchFamily="-65" charset="-128"/>
                <a:cs typeface="ＭＳ Ｐゴシック" pitchFamily="-65" charset="-128"/>
              </a:rPr>
              <a:t>Review all of the special factors to be considered. Note that for the three areas stated here, there are related forms for developing required plans.</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What would Sybil need?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0524676-3C11-5841-B61D-7AC966FC76D9}" type="slidenum">
              <a:rPr lang="en-US">
                <a:latin typeface="Arial" pitchFamily="-65" charset="0"/>
                <a:ea typeface="ＭＳ Ｐゴシック" pitchFamily="-65" charset="-128"/>
                <a:cs typeface="ＭＳ Ｐゴシック" pitchFamily="-65" charset="-128"/>
              </a:rPr>
              <a:pPr/>
              <a:t>25</a:t>
            </a:fld>
            <a:endParaRPr lang="en-US">
              <a:latin typeface="Arial" pitchFamily="-65" charset="0"/>
              <a:ea typeface="ＭＳ Ｐゴシック" pitchFamily="-65" charset="-128"/>
              <a:cs typeface="ＭＳ Ｐゴシック" pitchFamily="-65" charset="-128"/>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a:latin typeface="Century Gothic" pitchFamily="-65" charset="0"/>
                <a:ea typeface="ＭＳ Ｐゴシック" pitchFamily="-65" charset="-128"/>
                <a:cs typeface="ＭＳ Ｐゴシック" pitchFamily="-65" charset="-128"/>
              </a:rPr>
              <a:t>30 Min. to get through slide 43 (Goals now)</a:t>
            </a:r>
          </a:p>
          <a:p>
            <a:pPr eaLnBrk="1" hangingPunct="1"/>
            <a:endParaRPr lang="en-US">
              <a:latin typeface="Century Gothic" pitchFamily="-65" charset="0"/>
              <a:ea typeface="ＭＳ Ｐゴシック" pitchFamily="-65" charset="-128"/>
              <a:cs typeface="ＭＳ Ｐゴシック" pitchFamily="-65" charset="-128"/>
            </a:endParaRPr>
          </a:p>
          <a:p>
            <a:pPr eaLnBrk="1" hangingPunct="1"/>
            <a:r>
              <a:rPr lang="en-US" b="1">
                <a:latin typeface="Century Gothic" pitchFamily="-65" charset="0"/>
                <a:ea typeface="ＭＳ Ｐゴシック" pitchFamily="-65" charset="-128"/>
                <a:cs typeface="ＭＳ Ｐゴシック" pitchFamily="-65" charset="-128"/>
              </a:rPr>
              <a:t>Sybil’s need: reference evaluation report</a:t>
            </a:r>
          </a:p>
          <a:p>
            <a:pPr eaLnBrk="1" hangingPunct="1"/>
            <a:endParaRPr lang="en-US">
              <a:latin typeface="Century Gothic" pitchFamily="-65" charset="0"/>
              <a:ea typeface="ＭＳ Ｐゴシック" pitchFamily="-65" charset="-128"/>
              <a:cs typeface="ＭＳ Ｐゴシック" pitchFamily="-65" charset="-128"/>
            </a:endParaRPr>
          </a:p>
          <a:p>
            <a:pPr eaLnBrk="1" hangingPunct="1"/>
            <a:r>
              <a:rPr lang="en-US">
                <a:latin typeface="Century Gothic" pitchFamily="-65" charset="0"/>
                <a:ea typeface="ＭＳ Ｐゴシック" pitchFamily="-65" charset="-128"/>
                <a:cs typeface="ＭＳ Ｐゴシック" pitchFamily="-65" charset="-128"/>
              </a:rPr>
              <a:t>PLAAFP= Present Levels of Academic Achievement and Functional Performance</a:t>
            </a:r>
          </a:p>
          <a:p>
            <a:pPr eaLnBrk="1" hangingPunct="1"/>
            <a:r>
              <a:rPr lang="en-US">
                <a:latin typeface="Century Gothic" pitchFamily="-65" charset="0"/>
                <a:ea typeface="ＭＳ Ｐゴシック" pitchFamily="-65" charset="-128"/>
                <a:cs typeface="ＭＳ Ｐゴシック" pitchFamily="-65" charset="-128"/>
              </a:rPr>
              <a:t>Clarify that data reported in PLAAFP indicates needs and that these should be reflected in annual goals; provide a common thread</a:t>
            </a:r>
          </a:p>
          <a:p>
            <a:pPr eaLnBrk="1" hangingPunct="1"/>
            <a:r>
              <a:rPr lang="en-US">
                <a:latin typeface="Century Gothic" pitchFamily="-65" charset="0"/>
                <a:ea typeface="ＭＳ Ｐゴシック" pitchFamily="-65" charset="-128"/>
                <a:cs typeface="ＭＳ Ｐゴシック" pitchFamily="-65" charset="-128"/>
              </a:rPr>
              <a:t>Goals are not standards but should be related to the student meeting benchmarks indicated by standards</a:t>
            </a:r>
          </a:p>
          <a:p>
            <a:pPr eaLnBrk="1" hangingPunct="1"/>
            <a:r>
              <a:rPr lang="en-US">
                <a:latin typeface="Century Gothic" pitchFamily="-65" charset="0"/>
                <a:ea typeface="ＭＳ Ｐゴシック" pitchFamily="-65" charset="-128"/>
                <a:cs typeface="ＭＳ Ｐゴシック" pitchFamily="-65" charset="-128"/>
              </a:rPr>
              <a:t>Measures should be directly related to skills and may be percentages, number of demonstrations related to number of opportunities, etc.</a:t>
            </a:r>
          </a:p>
          <a:p>
            <a:pPr eaLnBrk="1" hangingPunct="1"/>
            <a:endParaRPr lang="en-US">
              <a:latin typeface="Century Gothic" pitchFamily="-65" charset="0"/>
              <a:ea typeface="ＭＳ Ｐゴシック" pitchFamily="-65" charset="-128"/>
              <a:cs typeface="ＭＳ Ｐゴシック" pitchFamily="-65" charset="-128"/>
            </a:endParaRPr>
          </a:p>
          <a:p>
            <a:pPr eaLnBrk="1" hangingPunct="1"/>
            <a:r>
              <a:rPr lang="en-US" b="1">
                <a:latin typeface="Century Gothic" pitchFamily="-65" charset="0"/>
                <a:ea typeface="ＭＳ Ｐゴシック" pitchFamily="-65" charset="-128"/>
                <a:cs typeface="ＭＳ Ｐゴシック" pitchFamily="-65" charset="-128"/>
              </a:rPr>
              <a:t>Brainstorm for skills: how will they be measured</a:t>
            </a:r>
          </a:p>
          <a:p>
            <a:pPr eaLnBrk="1" hangingPunct="1"/>
            <a:r>
              <a:rPr lang="en-US">
                <a:latin typeface="Century Gothic" pitchFamily="-65" charset="0"/>
                <a:ea typeface="ＭＳ Ｐゴシック" pitchFamily="-65" charset="-128"/>
                <a:cs typeface="ＭＳ Ｐゴシック" pitchFamily="-65" charset="-128"/>
              </a:rPr>
              <a:t>Skill: reading comprehension (percentage correct)</a:t>
            </a:r>
          </a:p>
          <a:p>
            <a:pPr eaLnBrk="1" hangingPunct="1"/>
            <a:r>
              <a:rPr lang="en-US">
                <a:latin typeface="Century Gothic" pitchFamily="-65" charset="0"/>
                <a:ea typeface="ＭＳ Ｐゴシック" pitchFamily="-65" charset="-128"/>
                <a:cs typeface="ＭＳ Ｐゴシック" pitchFamily="-65" charset="-128"/>
              </a:rPr>
              <a:t>Skill: task completion (number of assignments completed of number of assignments given)</a:t>
            </a:r>
          </a:p>
          <a:p>
            <a:pPr eaLnBrk="1" hangingPunct="1"/>
            <a:r>
              <a:rPr lang="en-US">
                <a:latin typeface="Century Gothic" pitchFamily="-65" charset="0"/>
                <a:ea typeface="ＭＳ Ｐゴシック" pitchFamily="-65" charset="-128"/>
                <a:cs typeface="ＭＳ Ｐゴシック" pitchFamily="-65" charset="-128"/>
              </a:rPr>
              <a:t>Skill: social initiation with peers (appropriate initiations within a period of time)</a:t>
            </a:r>
          </a:p>
          <a:p>
            <a:pPr eaLnBrk="1" hangingPunct="1"/>
            <a:r>
              <a:rPr lang="en-US">
                <a:latin typeface="Century Gothic" pitchFamily="-65" charset="0"/>
                <a:ea typeface="ＭＳ Ｐゴシック" pitchFamily="-65" charset="-128"/>
                <a:cs typeface="ＭＳ Ｐゴシック" pitchFamily="-65" charset="-128"/>
              </a:rPr>
              <a:t>Skill: eliminate aggression toward peers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DE7C5A32-2B22-5540-84E2-56FC6FFF24AC}" type="slidenum">
              <a:rPr lang="en-US">
                <a:latin typeface="Arial" pitchFamily="-65" charset="0"/>
                <a:ea typeface="ＭＳ Ｐゴシック" pitchFamily="-65" charset="-128"/>
                <a:cs typeface="ＭＳ Ｐゴシック" pitchFamily="-65" charset="-128"/>
              </a:rPr>
              <a:pPr/>
              <a:t>26</a:t>
            </a:fld>
            <a:endParaRPr lang="en-US">
              <a:latin typeface="Arial" pitchFamily="-65" charset="0"/>
              <a:ea typeface="ＭＳ Ｐゴシック" pitchFamily="-65" charset="-128"/>
              <a:cs typeface="ＭＳ Ｐゴシック" pitchFamily="-65" charset="-128"/>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D7DAD5D-1511-3149-9B3A-8A649FAC5DCF}" type="slidenum">
              <a:rPr lang="en-US">
                <a:latin typeface="Arial" pitchFamily="-65" charset="0"/>
                <a:ea typeface="ＭＳ Ｐゴシック" pitchFamily="-65" charset="-128"/>
                <a:cs typeface="ＭＳ Ｐゴシック" pitchFamily="-65" charset="-128"/>
              </a:rPr>
              <a:pPr/>
              <a:t>28</a:t>
            </a:fld>
            <a:endParaRPr lang="en-US">
              <a:latin typeface="Arial" pitchFamily="-65" charset="0"/>
              <a:ea typeface="ＭＳ Ｐゴシック" pitchFamily="-65" charset="-128"/>
              <a:cs typeface="ＭＳ Ｐゴシック" pitchFamily="-65" charset="-128"/>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When will your AU provide progress reports?</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How will your AU ensure this happens?</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b="1">
                <a:latin typeface="Century Gothic" pitchFamily="-65" charset="0"/>
                <a:ea typeface="ＭＳ Ｐゴシック" pitchFamily="-65" charset="-128"/>
                <a:cs typeface="ＭＳ Ｐゴシック" pitchFamily="-65" charset="-128"/>
              </a:rPr>
              <a:t>AU DECISION FOR HOW THIS WILL BE ADDRESSED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7BF0E93-59E6-7045-BB43-968D42C609E4}" type="slidenum">
              <a:rPr lang="en-US">
                <a:latin typeface="Arial" pitchFamily="-65" charset="0"/>
                <a:ea typeface="ＭＳ Ｐゴシック" pitchFamily="-65" charset="-128"/>
                <a:cs typeface="ＭＳ Ｐゴシック" pitchFamily="-65" charset="-128"/>
              </a:rPr>
              <a:pPr/>
              <a:t>29</a:t>
            </a:fld>
            <a:endParaRPr lang="en-US">
              <a:latin typeface="Arial" pitchFamily="-65" charset="0"/>
              <a:ea typeface="ＭＳ Ｐゴシック" pitchFamily="-65" charset="-128"/>
              <a:cs typeface="ＭＳ Ｐゴシック" pitchFamily="-65" charset="-128"/>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5 Min.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39813211-BDF1-7B45-9613-4B01EA9291E2}" type="slidenum">
              <a:rPr lang="en-US">
                <a:latin typeface="Arial" pitchFamily="-65" charset="0"/>
                <a:ea typeface="ＭＳ Ｐゴシック" pitchFamily="-65" charset="-128"/>
                <a:cs typeface="ＭＳ Ｐゴシック" pitchFamily="-65" charset="-128"/>
              </a:rPr>
              <a:pPr/>
              <a:t>30</a:t>
            </a:fld>
            <a:endParaRPr lang="en-US">
              <a:latin typeface="Arial" pitchFamily="-65" charset="0"/>
              <a:ea typeface="ＭＳ Ｐゴシック" pitchFamily="-65" charset="-128"/>
              <a:cs typeface="ＭＳ Ｐゴシック" pitchFamily="-65" charset="-128"/>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605BB86-5865-D446-9E0C-AF2F7EF6FB88}" type="slidenum">
              <a:rPr lang="en-US">
                <a:latin typeface="Arial" pitchFamily="-65" charset="0"/>
                <a:ea typeface="ＭＳ Ｐゴシック" pitchFamily="-65" charset="-128"/>
                <a:cs typeface="ＭＳ Ｐゴシック" pitchFamily="-65" charset="-128"/>
              </a:rPr>
              <a:pPr/>
              <a:t>31</a:t>
            </a:fld>
            <a:endParaRPr lang="en-US">
              <a:latin typeface="Arial" pitchFamily="-65" charset="0"/>
              <a:ea typeface="ＭＳ Ｐゴシック" pitchFamily="-65" charset="-128"/>
              <a:cs typeface="ＭＳ Ｐゴシック" pitchFamily="-65" charset="-128"/>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5 Min.</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b="1" i="1">
                <a:latin typeface="Century Gothic" pitchFamily="-65" charset="0"/>
                <a:ea typeface="ＭＳ Ｐゴシック" pitchFamily="-65" charset="-128"/>
                <a:cs typeface="ＭＳ Ｐゴシック" pitchFamily="-65" charset="-128"/>
              </a:rPr>
              <a:t>Reference TA doc (get link from Sri)</a:t>
            </a:r>
          </a:p>
          <a:p>
            <a:pPr eaLnBrk="1" hangingPunct="1"/>
            <a:r>
              <a:rPr lang="en-US" sz="1400" b="1" i="1">
                <a:latin typeface="Century Gothic" pitchFamily="-65" charset="0"/>
                <a:ea typeface="ＭＳ Ｐゴシック" pitchFamily="-65" charset="-128"/>
                <a:cs typeface="ＭＳ Ｐゴシック" pitchFamily="-65" charset="-128"/>
              </a:rPr>
              <a:t>Security concerns must be addressed by DAC when requesting non-standard accommodations</a:t>
            </a:r>
          </a:p>
          <a:p>
            <a:pPr eaLnBrk="1" hangingPunct="1"/>
            <a:r>
              <a:rPr lang="en-US" sz="1400" b="1" i="1">
                <a:latin typeface="Century Gothic" pitchFamily="-65" charset="0"/>
                <a:ea typeface="ＭＳ Ｐゴシック" pitchFamily="-65" charset="-128"/>
                <a:cs typeface="ＭＳ Ｐゴシック" pitchFamily="-65" charset="-128"/>
              </a:rPr>
              <a:t>Parents most often concerned about whether students are taking the “right” test; what is best for the student in moving forward; </a:t>
            </a:r>
          </a:p>
          <a:p>
            <a:pPr eaLnBrk="1" hangingPunct="1"/>
            <a:r>
              <a:rPr lang="en-US" sz="1400" b="1" i="1">
                <a:latin typeface="Century Gothic" pitchFamily="-65" charset="0"/>
                <a:ea typeface="ＭＳ Ｐゴシック" pitchFamily="-65" charset="-128"/>
                <a:cs typeface="ＭＳ Ｐゴシック" pitchFamily="-65" charset="-128"/>
              </a:rPr>
              <a:t>Decision made by team year by year; content area by content area</a:t>
            </a:r>
          </a:p>
          <a:p>
            <a:pPr eaLnBrk="1" hangingPunct="1"/>
            <a:r>
              <a:rPr lang="en-US" sz="1400" b="1" i="1">
                <a:latin typeface="Century Gothic" pitchFamily="-65" charset="0"/>
                <a:ea typeface="ＭＳ Ｐゴシック" pitchFamily="-65" charset="-128"/>
                <a:cs typeface="ＭＳ Ｐゴシック" pitchFamily="-65" charset="-128"/>
              </a:rPr>
              <a:t>Other allowable: Pencil grip; CCTV; section of allowed, not-documented accommodations; talk with DAC for more specific information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71784C7-BAC7-2947-B59B-374891167D20}" type="slidenum">
              <a:rPr lang="en-US">
                <a:latin typeface="Arial" pitchFamily="-65" charset="0"/>
                <a:ea typeface="ＭＳ Ｐゴシック" pitchFamily="-65" charset="-128"/>
                <a:cs typeface="ＭＳ Ｐゴシック" pitchFamily="-65" charset="-128"/>
              </a:rPr>
              <a:pPr/>
              <a:t>32</a:t>
            </a:fld>
            <a:endParaRPr lang="en-US">
              <a:latin typeface="Arial" pitchFamily="-65" charset="0"/>
              <a:ea typeface="ＭＳ Ｐゴシック" pitchFamily="-65" charset="-128"/>
              <a:cs typeface="ＭＳ Ｐゴシック" pitchFamily="-65" charset="-128"/>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5 Min.</a:t>
            </a:r>
            <a:br>
              <a:rPr lang="en-US" sz="1400">
                <a:latin typeface="Century Gothic" pitchFamily="-65" charset="0"/>
                <a:ea typeface="ＭＳ Ｐゴシック" pitchFamily="-65" charset="-128"/>
                <a:cs typeface="ＭＳ Ｐゴシック" pitchFamily="-65" charset="-128"/>
              </a:rPr>
            </a:br>
            <a:r>
              <a:rPr lang="en-US" sz="1400" b="1" i="1">
                <a:latin typeface="Century Gothic" pitchFamily="-65" charset="0"/>
                <a:ea typeface="ＭＳ Ｐゴシック" pitchFamily="-65" charset="-128"/>
                <a:cs typeface="ＭＳ Ｐゴシック" pitchFamily="-65" charset="-128"/>
              </a:rPr>
              <a:t>REFERENCE TA doc available on CDE website under topics</a:t>
            </a:r>
          </a:p>
          <a:p>
            <a:pPr eaLnBrk="1" hangingPunct="1"/>
            <a:endParaRPr lang="en-US" sz="1400" b="1" i="1">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What statement(s) will your AU accept justifying need</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What evidence will your AU look for?</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INCLUDE CONSIDERATION OF PREDICTIVE FACTORS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F875E0DD-E642-2948-9F3F-0B27193F824D}" type="slidenum">
              <a:rPr lang="en-US">
                <a:latin typeface="Arial" pitchFamily="-65" charset="0"/>
                <a:ea typeface="ＭＳ Ｐゴシック" pitchFamily="-65" charset="-128"/>
                <a:cs typeface="ＭＳ Ｐゴシック" pitchFamily="-65" charset="-128"/>
              </a:rPr>
              <a:pPr/>
              <a:t>34</a:t>
            </a:fld>
            <a:endParaRPr lang="en-US">
              <a:latin typeface="Arial" pitchFamily="-65" charset="0"/>
              <a:ea typeface="ＭＳ Ｐゴシック" pitchFamily="-65" charset="-128"/>
              <a:cs typeface="ＭＳ Ｐゴシック" pitchFamily="-65" charset="-128"/>
            </a:endParaRPr>
          </a:p>
        </p:txBody>
      </p:sp>
      <p:sp>
        <p:nvSpPr>
          <p:cNvPr id="72707" name="Rectangle 2"/>
          <p:cNvSpPr>
            <a:spLocks noGrp="1" noRot="1" noChangeAspect="1" noChangeArrowheads="1" noTextEdit="1"/>
          </p:cNvSpPr>
          <p:nvPr>
            <p:ph type="sldImg"/>
          </p:nvPr>
        </p:nvSpPr>
        <p:spPr>
          <a:xfrm>
            <a:off x="1898650" y="304800"/>
            <a:ext cx="4165600" cy="3124200"/>
          </a:xfrm>
          <a:ln/>
        </p:spPr>
      </p:sp>
      <p:sp>
        <p:nvSpPr>
          <p:cNvPr id="72708" name="Rectangle 3"/>
          <p:cNvSpPr>
            <a:spLocks noGrp="1" noChangeArrowheads="1"/>
          </p:cNvSpPr>
          <p:nvPr>
            <p:ph type="body" idx="1"/>
          </p:nvPr>
        </p:nvSpPr>
        <p:spPr>
          <a:xfrm>
            <a:off x="304800" y="4038600"/>
            <a:ext cx="6705600" cy="4841875"/>
          </a:xfrm>
          <a:noFill/>
          <a:ln/>
        </p:spPr>
        <p:txBody>
          <a:bodyPr/>
          <a:lstStyle/>
          <a:p>
            <a:pPr eaLnBrk="1" hangingPunct="1"/>
            <a:r>
              <a:rPr lang="en-US" sz="1100">
                <a:latin typeface="Century Gothic" pitchFamily="-65" charset="0"/>
                <a:ea typeface="ＭＳ Ｐゴシック" pitchFamily="-65" charset="-128"/>
                <a:cs typeface="ＭＳ Ｐゴシック" pitchFamily="-65" charset="-128"/>
              </a:rPr>
              <a:t>5 Min.</a:t>
            </a:r>
          </a:p>
          <a:p>
            <a:pPr eaLnBrk="1" hangingPunct="1"/>
            <a:r>
              <a:rPr lang="en-US" sz="1100">
                <a:latin typeface="Century Gothic" pitchFamily="-65" charset="0"/>
                <a:ea typeface="ＭＳ Ｐゴシック" pitchFamily="-65" charset="-128"/>
                <a:cs typeface="ＭＳ Ｐゴシック" pitchFamily="-65" charset="-128"/>
              </a:rPr>
              <a:t>Narrative description leads</a:t>
            </a:r>
          </a:p>
          <a:p>
            <a:pPr eaLnBrk="1" hangingPunct="1"/>
            <a:endParaRPr lang="en-US" sz="1100">
              <a:latin typeface="Century Gothic" pitchFamily="-65" charset="0"/>
              <a:ea typeface="ＭＳ Ｐゴシック" pitchFamily="-65" charset="-128"/>
              <a:cs typeface="ＭＳ Ｐゴシック" pitchFamily="-65" charset="-128"/>
            </a:endParaRPr>
          </a:p>
          <a:p>
            <a:pPr eaLnBrk="1" hangingPunct="1"/>
            <a:r>
              <a:rPr lang="en-US" sz="1100">
                <a:latin typeface="Century Gothic" pitchFamily="-65" charset="0"/>
                <a:ea typeface="ＭＳ Ｐゴシック" pitchFamily="-65" charset="-128"/>
                <a:cs typeface="ＭＳ Ｐゴシック" pitchFamily="-65" charset="-128"/>
              </a:rPr>
              <a:t>In table: record area to be addressed; record the title, not name of individual (special education service provider allows for either special education teacher or paraprofessional); </a:t>
            </a:r>
          </a:p>
          <a:p>
            <a:pPr eaLnBrk="1" hangingPunct="1"/>
            <a:endParaRPr lang="en-US" sz="1100" b="1">
              <a:latin typeface="Century Gothic" pitchFamily="-65" charset="0"/>
              <a:ea typeface="ＭＳ Ｐゴシック" pitchFamily="-65" charset="-128"/>
              <a:cs typeface="ＭＳ Ｐゴシック" pitchFamily="-65" charset="-128"/>
            </a:endParaRPr>
          </a:p>
          <a:p>
            <a:pPr eaLnBrk="1" hangingPunct="1"/>
            <a:r>
              <a:rPr lang="en-US" sz="1100">
                <a:latin typeface="Century Gothic" pitchFamily="-65" charset="0"/>
                <a:ea typeface="ＭＳ Ｐゴシック" pitchFamily="-65" charset="-128"/>
                <a:cs typeface="ＭＳ Ｐゴシック" pitchFamily="-65" charset="-128"/>
              </a:rPr>
              <a:t>Paraeducator normally assigned to a class: not documented separately (special education service provider)</a:t>
            </a:r>
          </a:p>
          <a:p>
            <a:pPr eaLnBrk="1" hangingPunct="1"/>
            <a:r>
              <a:rPr lang="en-US" sz="1100">
                <a:latin typeface="Century Gothic" pitchFamily="-65" charset="0"/>
                <a:ea typeface="ＭＳ Ｐゴシック" pitchFamily="-65" charset="-128"/>
                <a:cs typeface="ＭＳ Ｐゴシック" pitchFamily="-65" charset="-128"/>
              </a:rPr>
              <a:t>Paraeducator whose FTE is directly tied to a student: documented as a service</a:t>
            </a:r>
          </a:p>
          <a:p>
            <a:pPr eaLnBrk="1" hangingPunct="1"/>
            <a:endParaRPr lang="en-US" sz="1100">
              <a:latin typeface="Century Gothic" pitchFamily="-65" charset="0"/>
              <a:ea typeface="ＭＳ Ｐゴシック" pitchFamily="-65" charset="-128"/>
              <a:cs typeface="ＭＳ Ｐゴシック" pitchFamily="-65" charset="-128"/>
            </a:endParaRPr>
          </a:p>
          <a:p>
            <a:pPr eaLnBrk="1" hangingPunct="1"/>
            <a:r>
              <a:rPr lang="en-US" sz="1100">
                <a:latin typeface="Century Gothic" pitchFamily="-65" charset="0"/>
                <a:ea typeface="ＭＳ Ｐゴシック" pitchFamily="-65" charset="-128"/>
                <a:cs typeface="ＭＳ Ｐゴシック" pitchFamily="-65" charset="-128"/>
              </a:rPr>
              <a:t>Types of specialized instruction area: decoding or reading comprehension; pro-social skills; numeracy; independent living skills etc.</a:t>
            </a:r>
          </a:p>
          <a:p>
            <a:pPr eaLnBrk="1" hangingPunct="1"/>
            <a:endParaRPr lang="en-US" sz="1100">
              <a:latin typeface="Century Gothic" pitchFamily="-65" charset="0"/>
              <a:ea typeface="ＭＳ Ｐゴシック" pitchFamily="-65" charset="-128"/>
              <a:cs typeface="ＭＳ Ｐゴシック" pitchFamily="-65" charset="-128"/>
            </a:endParaRPr>
          </a:p>
          <a:p>
            <a:pPr eaLnBrk="1" hangingPunct="1"/>
            <a:r>
              <a:rPr lang="en-US" sz="1100">
                <a:latin typeface="Century Gothic" pitchFamily="-65" charset="0"/>
                <a:ea typeface="ＭＳ Ｐゴシック" pitchFamily="-65" charset="-128"/>
                <a:cs typeface="ＭＳ Ｐゴシック" pitchFamily="-65" charset="-128"/>
              </a:rPr>
              <a:t>Starting &amp; Ending dates: don’t have to be year-long but should reflect when services will be provided</a:t>
            </a:r>
          </a:p>
          <a:p>
            <a:pPr eaLnBrk="1" hangingPunct="1"/>
            <a:endParaRPr lang="en-US" sz="1100">
              <a:latin typeface="Century Gothic" pitchFamily="-65" charset="0"/>
              <a:ea typeface="ＭＳ Ｐゴシック" pitchFamily="-65" charset="-128"/>
              <a:cs typeface="ＭＳ Ｐゴシック" pitchFamily="-65" charset="-128"/>
            </a:endParaRPr>
          </a:p>
          <a:p>
            <a:pPr eaLnBrk="1" hangingPunct="1"/>
            <a:r>
              <a:rPr lang="en-US" sz="1100" b="1">
                <a:latin typeface="Century Gothic" pitchFamily="-65" charset="0"/>
                <a:ea typeface="ＭＳ Ｐゴシック" pitchFamily="-65" charset="-128"/>
                <a:cs typeface="ＭＳ Ｐゴシック" pitchFamily="-65" charset="-128"/>
              </a:rPr>
              <a:t>NO Ranges, state minimum services required by the student</a:t>
            </a:r>
            <a:endParaRPr lang="en-US" sz="1100">
              <a:latin typeface="Century Gothic" pitchFamily="-65" charset="0"/>
              <a:ea typeface="ＭＳ Ｐゴシック" pitchFamily="-65" charset="-128"/>
              <a:cs typeface="ＭＳ Ｐゴシック" pitchFamily="-65" charset="-128"/>
            </a:endParaRPr>
          </a:p>
          <a:p>
            <a:pPr eaLnBrk="1" hangingPunct="1"/>
            <a:r>
              <a:rPr lang="en-US" sz="1100">
                <a:latin typeface="Century Gothic" pitchFamily="-65" charset="0"/>
                <a:ea typeface="ＭＳ Ｐゴシック" pitchFamily="-65" charset="-128"/>
                <a:cs typeface="ＭＳ Ｐゴシック" pitchFamily="-65" charset="-128"/>
              </a:rPr>
              <a:t>Services: not a place, can happen anywhere, any setting; designed to provide interventions in area of need; eliminate ranges, but state minimum service needed by the student to progress</a:t>
            </a:r>
          </a:p>
          <a:p>
            <a:pPr eaLnBrk="1" hangingPunct="1"/>
            <a:endParaRPr lang="en-US" sz="1100">
              <a:latin typeface="Century Gothic" pitchFamily="-65" charset="0"/>
              <a:ea typeface="ＭＳ Ｐゴシック" pitchFamily="-65" charset="-128"/>
              <a:cs typeface="ＭＳ Ｐゴシック" pitchFamily="-65" charset="-128"/>
            </a:endParaRPr>
          </a:p>
          <a:p>
            <a:pPr eaLnBrk="1" hangingPunct="1"/>
            <a:r>
              <a:rPr lang="en-US" sz="1100">
                <a:latin typeface="Century Gothic" pitchFamily="-65" charset="0"/>
                <a:ea typeface="ＭＳ Ｐゴシック" pitchFamily="-65" charset="-128"/>
                <a:cs typeface="ＭＳ Ｐゴシック" pitchFamily="-65" charset="-128"/>
              </a:rPr>
              <a:t>LRE: the location where a student spends most of his/her school day</a:t>
            </a:r>
          </a:p>
          <a:p>
            <a:pPr eaLnBrk="1" hangingPunct="1"/>
            <a:endParaRPr lang="en-US" sz="1100">
              <a:latin typeface="Century Gothic" pitchFamily="-65" charset="0"/>
              <a:ea typeface="ＭＳ Ｐゴシック" pitchFamily="-65" charset="-128"/>
              <a:cs typeface="ＭＳ Ｐゴシック" pitchFamily="-65" charset="-128"/>
            </a:endParaRPr>
          </a:p>
          <a:p>
            <a:pPr eaLnBrk="1" hangingPunct="1"/>
            <a:r>
              <a:rPr lang="en-US" sz="1100">
                <a:latin typeface="Century Gothic" pitchFamily="-65" charset="0"/>
                <a:ea typeface="ＭＳ Ｐゴシック" pitchFamily="-65" charset="-128"/>
                <a:cs typeface="ＭＳ Ｐゴシック" pitchFamily="-65" charset="-128"/>
              </a:rPr>
              <a:t>Environment: must calculate hours of time outside of general education and number of hours in the school day to accurately report</a:t>
            </a:r>
          </a:p>
          <a:p>
            <a:pPr eaLnBrk="1" hangingPunct="1"/>
            <a:endParaRPr lang="en-US" sz="1100">
              <a:latin typeface="Century Gothic" pitchFamily="-65" charset="0"/>
              <a:ea typeface="ＭＳ Ｐゴシック" pitchFamily="-65" charset="-128"/>
              <a:cs typeface="ＭＳ Ｐゴシック" pitchFamily="-65" charset="-128"/>
            </a:endParaRPr>
          </a:p>
          <a:p>
            <a:pPr eaLnBrk="1" hangingPunct="1"/>
            <a:r>
              <a:rPr lang="en-US" sz="1100">
                <a:latin typeface="Century Gothic" pitchFamily="-65" charset="0"/>
                <a:ea typeface="ＭＳ Ｐゴシック" pitchFamily="-65" charset="-128"/>
                <a:cs typeface="ＭＳ Ｐゴシック" pitchFamily="-65" charset="-128"/>
              </a:rPr>
              <a:t>18 – 21 year olds in community based programs, considered in general classroom 80% or more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90F1514-4994-0047-85D8-31B93873460A}" type="slidenum">
              <a:rPr lang="en-US">
                <a:latin typeface="Arial" pitchFamily="-65" charset="0"/>
                <a:ea typeface="ＭＳ Ｐゴシック" pitchFamily="-65" charset="-128"/>
                <a:cs typeface="ＭＳ Ｐゴシック" pitchFamily="-65" charset="-128"/>
              </a:rPr>
              <a:pPr/>
              <a:t>3</a:t>
            </a:fld>
            <a:endParaRPr lang="en-US">
              <a:latin typeface="Arial" pitchFamily="-65" charset="0"/>
              <a:ea typeface="ＭＳ Ｐゴシック" pitchFamily="-65" charset="-128"/>
              <a:cs typeface="ＭＳ Ｐゴシック" pitchFamily="-65"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buFontTx/>
              <a:buChar char="•"/>
            </a:pPr>
            <a:r>
              <a:rPr lang="en-US" sz="1400" dirty="0">
                <a:latin typeface="Century Gothic" pitchFamily="-65" charset="0"/>
                <a:ea typeface="ＭＳ Ｐゴシック" pitchFamily="-65" charset="-128"/>
                <a:cs typeface="ＭＳ Ｐゴシック" pitchFamily="-65" charset="-128"/>
              </a:rPr>
              <a:t>20 min. to get through Slide 6 (cycle of change)</a:t>
            </a:r>
          </a:p>
          <a:p>
            <a:pPr eaLnBrk="1" hangingPunct="1">
              <a:buFontTx/>
              <a:buChar char="•"/>
            </a:pPr>
            <a:r>
              <a:rPr lang="en-US" sz="1400" dirty="0">
                <a:latin typeface="Century Gothic" pitchFamily="-65" charset="0"/>
                <a:ea typeface="ＭＳ Ｐゴシック" pitchFamily="-65" charset="-128"/>
                <a:cs typeface="ＭＳ Ｐゴシック" pitchFamily="-65" charset="-128"/>
              </a:rPr>
              <a:t>Intros: </a:t>
            </a:r>
          </a:p>
          <a:p>
            <a:pPr lvl="1" eaLnBrk="1" hangingPunct="1">
              <a:buFontTx/>
              <a:buChar char="•"/>
            </a:pPr>
            <a:r>
              <a:rPr lang="en-US" sz="1400" dirty="0">
                <a:latin typeface="Century Gothic" pitchFamily="-65" charset="0"/>
              </a:rPr>
              <a:t>Trainers (personal info only)</a:t>
            </a:r>
          </a:p>
          <a:p>
            <a:pPr lvl="1" eaLnBrk="1" hangingPunct="1">
              <a:buFontTx/>
              <a:buChar char="•"/>
            </a:pPr>
            <a:r>
              <a:rPr lang="en-US" sz="1400" dirty="0">
                <a:latin typeface="Century Gothic" pitchFamily="-65" charset="0"/>
              </a:rPr>
              <a:t>Who is in the audience (by title/groups)</a:t>
            </a:r>
          </a:p>
          <a:p>
            <a:pPr eaLnBrk="1" hangingPunct="1">
              <a:buFontTx/>
              <a:buChar char="•"/>
            </a:pPr>
            <a:r>
              <a:rPr lang="en-US" sz="1400" dirty="0">
                <a:latin typeface="Century Gothic" pitchFamily="-65" charset="0"/>
                <a:ea typeface="ＭＳ Ｐゴシック" pitchFamily="-65" charset="-128"/>
                <a:cs typeface="ＭＳ Ｐゴシック" pitchFamily="-65" charset="-128"/>
              </a:rPr>
              <a:t>Structure of Training: </a:t>
            </a:r>
          </a:p>
          <a:p>
            <a:pPr lvl="1" eaLnBrk="1" hangingPunct="1">
              <a:buFontTx/>
              <a:buChar char="•"/>
            </a:pPr>
            <a:r>
              <a:rPr lang="en-US" sz="1400" dirty="0">
                <a:latin typeface="Century Gothic" pitchFamily="-65" charset="0"/>
              </a:rPr>
              <a:t>Logistics (restrooms, lunch, breaks) </a:t>
            </a:r>
          </a:p>
          <a:p>
            <a:pPr lvl="1" eaLnBrk="1" hangingPunct="1">
              <a:buFontTx/>
              <a:buChar char="•"/>
            </a:pPr>
            <a:r>
              <a:rPr lang="en-US" sz="1400" dirty="0">
                <a:latin typeface="Century Gothic" pitchFamily="-65" charset="0"/>
              </a:rPr>
              <a:t>Overview of agenda</a:t>
            </a:r>
          </a:p>
          <a:p>
            <a:pPr eaLnBrk="1" hangingPunct="1">
              <a:buFontTx/>
              <a:buChar char="•"/>
            </a:pPr>
            <a:r>
              <a:rPr lang="en-US" sz="1400" dirty="0">
                <a:latin typeface="Century Gothic" pitchFamily="-65" charset="0"/>
                <a:ea typeface="ＭＳ Ｐゴシック" pitchFamily="-65" charset="-128"/>
                <a:cs typeface="ＭＳ Ｐゴシック" pitchFamily="-65" charset="-128"/>
              </a:rPr>
              <a:t>Purpose of Training:</a:t>
            </a:r>
          </a:p>
          <a:p>
            <a:pPr lvl="1" eaLnBrk="1" hangingPunct="1">
              <a:buFontTx/>
              <a:buChar char="•"/>
            </a:pPr>
            <a:r>
              <a:rPr lang="en-US" sz="1400" dirty="0">
                <a:latin typeface="Century Gothic" pitchFamily="-65" charset="0"/>
              </a:rPr>
              <a:t>Updates to requirements</a:t>
            </a:r>
          </a:p>
          <a:p>
            <a:pPr lvl="2" eaLnBrk="1" hangingPunct="1">
              <a:buFontTx/>
              <a:buChar char="•"/>
            </a:pPr>
            <a:r>
              <a:rPr lang="en-US" sz="1400" dirty="0">
                <a:latin typeface="Century Gothic" pitchFamily="-65" charset="0"/>
                <a:ea typeface="ＭＳ Ｐゴシック" pitchFamily="-65" charset="-128"/>
              </a:rPr>
              <a:t>IDEA/ECEA changes</a:t>
            </a:r>
          </a:p>
          <a:p>
            <a:pPr lvl="2" eaLnBrk="1" hangingPunct="1">
              <a:buFontTx/>
              <a:buChar char="•"/>
            </a:pPr>
            <a:r>
              <a:rPr lang="en-US" sz="1400" dirty="0">
                <a:latin typeface="Century Gothic" pitchFamily="-65" charset="0"/>
                <a:ea typeface="ＭＳ Ｐゴシック" pitchFamily="-65" charset="-128"/>
              </a:rPr>
              <a:t>Philosophical reason for change</a:t>
            </a:r>
          </a:p>
          <a:p>
            <a:pPr lvl="1" eaLnBrk="1" hangingPunct="1">
              <a:buFontTx/>
              <a:buChar char="•"/>
            </a:pPr>
            <a:r>
              <a:rPr lang="en-US" sz="1400" dirty="0">
                <a:latin typeface="Century Gothic" pitchFamily="-65" charset="0"/>
              </a:rPr>
              <a:t>TOT—not intended to have depth on any particular areas</a:t>
            </a:r>
          </a:p>
          <a:p>
            <a:pPr lvl="1" eaLnBrk="1" hangingPunct="1">
              <a:buFontTx/>
              <a:buChar char="•"/>
            </a:pPr>
            <a:r>
              <a:rPr lang="en-US" sz="1400" dirty="0">
                <a:latin typeface="Century Gothic" pitchFamily="-65" charset="0"/>
              </a:rPr>
              <a:t>Provide tools for the trainings you are planning</a:t>
            </a:r>
          </a:p>
          <a:p>
            <a:pPr lvl="1" eaLnBrk="1" hangingPunct="1">
              <a:buFontTx/>
              <a:buChar char="•"/>
            </a:pPr>
            <a:r>
              <a:rPr lang="en-US" sz="1400" dirty="0">
                <a:latin typeface="Century Gothic" pitchFamily="-65" charset="0"/>
              </a:rPr>
              <a:t>Manual will be available at the end of the training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63FB3FA-EE9A-FC44-9DA5-1E3270524933}" type="slidenum">
              <a:rPr lang="en-US">
                <a:latin typeface="Arial" pitchFamily="-65" charset="0"/>
                <a:ea typeface="ＭＳ Ｐゴシック" pitchFamily="-65" charset="-128"/>
                <a:cs typeface="ＭＳ Ｐゴシック" pitchFamily="-65" charset="-128"/>
              </a:rPr>
              <a:pPr/>
              <a:t>35</a:t>
            </a:fld>
            <a:endParaRPr lang="en-US">
              <a:latin typeface="Arial" pitchFamily="-65" charset="0"/>
              <a:ea typeface="ＭＳ Ｐゴシック" pitchFamily="-65" charset="-128"/>
              <a:cs typeface="ＭＳ Ｐゴシック" pitchFamily="-65"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15 Min. to get through slide 51 (Sybil’s LRE)</a:t>
            </a:r>
          </a:p>
          <a:p>
            <a:pPr eaLnBrk="1" hangingPunct="1"/>
            <a:r>
              <a:rPr lang="en-US" sz="1400">
                <a:latin typeface="Century Gothic" pitchFamily="-65" charset="0"/>
                <a:ea typeface="ＭＳ Ｐゴシック" pitchFamily="-65" charset="-128"/>
                <a:cs typeface="ＭＳ Ｐゴシック" pitchFamily="-65" charset="-128"/>
              </a:rPr>
              <a:t>Not services</a:t>
            </a:r>
          </a:p>
          <a:p>
            <a:pPr eaLnBrk="1" hangingPunct="1"/>
            <a:r>
              <a:rPr lang="en-US" sz="1400">
                <a:latin typeface="Century Gothic" pitchFamily="-65" charset="0"/>
                <a:ea typeface="ＭＳ Ｐゴシック" pitchFamily="-65" charset="-128"/>
                <a:cs typeface="ＭＳ Ｐゴシック" pitchFamily="-65" charset="-128"/>
              </a:rPr>
              <a:t>Where the student spends most of his/her day</a:t>
            </a:r>
          </a:p>
          <a:p>
            <a:pPr eaLnBrk="1" hangingPunct="1"/>
            <a:r>
              <a:rPr lang="en-US" sz="1400">
                <a:latin typeface="Century Gothic" pitchFamily="-65" charset="0"/>
                <a:ea typeface="ＭＳ Ｐゴシック" pitchFamily="-65" charset="-128"/>
                <a:cs typeface="ＭＳ Ｐゴシック" pitchFamily="-65" charset="-128"/>
              </a:rPr>
              <a:t>There is not a direct link to service delivery table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1D5468C-E56C-C94F-AD61-231E916B2ECB}" type="slidenum">
              <a:rPr lang="en-US">
                <a:latin typeface="Arial" pitchFamily="-65" charset="0"/>
                <a:ea typeface="ＭＳ Ｐゴシック" pitchFamily="-65" charset="-128"/>
                <a:cs typeface="ＭＳ Ｐゴシック" pitchFamily="-65" charset="-128"/>
              </a:rPr>
              <a:pPr/>
              <a:t>39</a:t>
            </a:fld>
            <a:endParaRPr lang="en-US">
              <a:latin typeface="Arial" pitchFamily="-65" charset="0"/>
              <a:ea typeface="ＭＳ Ｐゴシック" pitchFamily="-65" charset="-128"/>
              <a:cs typeface="ＭＳ Ｐゴシック" pitchFamily="-65" charset="-128"/>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z="1600">
              <a:latin typeface="Century Gothic" pitchFamily="-65" charset="0"/>
              <a:ea typeface="ＭＳ Ｐゴシック" pitchFamily="-65" charset="-128"/>
              <a:cs typeface="ＭＳ Ｐゴシック" pitchFamily="-65" charset="-128"/>
            </a:endParaRPr>
          </a:p>
          <a:p>
            <a:pPr eaLnBrk="1" hangingPunct="1"/>
            <a:r>
              <a:rPr lang="en-US" sz="1600">
                <a:latin typeface="Century Gothic" pitchFamily="-65" charset="0"/>
                <a:ea typeface="ＭＳ Ｐゴシック" pitchFamily="-65" charset="-128"/>
                <a:cs typeface="ＭＳ Ｐゴシック" pitchFamily="-65" charset="-128"/>
              </a:rPr>
              <a:t>If parent and director/designee consent, may make minor changes without convening a meeting</a:t>
            </a:r>
          </a:p>
          <a:p>
            <a:pPr eaLnBrk="1" hangingPunct="1"/>
            <a:r>
              <a:rPr lang="en-US" sz="1600">
                <a:latin typeface="Century Gothic" pitchFamily="-65" charset="0"/>
                <a:ea typeface="ＭＳ Ｐゴシック" pitchFamily="-65" charset="-128"/>
                <a:cs typeface="ＭＳ Ｐゴシック" pitchFamily="-65" charset="-128"/>
              </a:rPr>
              <a:t>May not use for significant change in placement; Prior Written Notice must be provided and include:</a:t>
            </a:r>
            <a:endParaRPr lang="en-US" b="1">
              <a:latin typeface="Century Gothic" pitchFamily="-65" charset="0"/>
              <a:ea typeface="ＭＳ Ｐゴシック" pitchFamily="-65" charset="-128"/>
              <a:cs typeface="ＭＳ Ｐゴシック" pitchFamily="-65" charset="-128"/>
            </a:endParaRPr>
          </a:p>
          <a:p>
            <a:pPr eaLnBrk="1" hangingPunct="1"/>
            <a:r>
              <a:rPr lang="en-US" b="1">
                <a:latin typeface="Century Gothic" pitchFamily="-65" charset="0"/>
                <a:ea typeface="ＭＳ Ｐゴシック" pitchFamily="-65" charset="-128"/>
                <a:cs typeface="ＭＳ Ｐゴシック" pitchFamily="-65" charset="-128"/>
              </a:rPr>
              <a:t>Description of the action proposed </a:t>
            </a:r>
          </a:p>
          <a:p>
            <a:pPr eaLnBrk="1" hangingPunct="1"/>
            <a:r>
              <a:rPr lang="en-US" b="1">
                <a:latin typeface="Century Gothic" pitchFamily="-65" charset="0"/>
                <a:ea typeface="ＭＳ Ｐゴシック" pitchFamily="-65" charset="-128"/>
                <a:cs typeface="ＭＳ Ｐゴシック" pitchFamily="-65" charset="-128"/>
              </a:rPr>
              <a:t>Explanation of why the action is proposed</a:t>
            </a:r>
          </a:p>
          <a:p>
            <a:pPr eaLnBrk="1" hangingPunct="1"/>
            <a:r>
              <a:rPr lang="en-US" b="1">
                <a:latin typeface="Century Gothic" pitchFamily="-65" charset="0"/>
                <a:ea typeface="ＭＳ Ｐゴシック" pitchFamily="-65" charset="-128"/>
                <a:cs typeface="ＭＳ Ｐゴシック" pitchFamily="-65" charset="-128"/>
              </a:rPr>
              <a:t>Description of the information used as a basis for the action</a:t>
            </a:r>
          </a:p>
          <a:p>
            <a:pPr eaLnBrk="1" hangingPunct="1"/>
            <a:r>
              <a:rPr lang="en-US" b="1">
                <a:latin typeface="Century Gothic" pitchFamily="-65" charset="0"/>
                <a:ea typeface="ＭＳ Ｐゴシック" pitchFamily="-65" charset="-128"/>
                <a:cs typeface="ＭＳ Ｐゴシック" pitchFamily="-65" charset="-128"/>
              </a:rPr>
              <a:t>Description of other options considered and why those were rejected</a:t>
            </a:r>
          </a:p>
          <a:p>
            <a:pPr eaLnBrk="1" hangingPunct="1"/>
            <a:r>
              <a:rPr lang="en-US" b="1">
                <a:latin typeface="Century Gothic" pitchFamily="-65" charset="0"/>
                <a:ea typeface="ＭＳ Ｐゴシック" pitchFamily="-65" charset="-128"/>
                <a:cs typeface="ＭＳ Ｐゴシック" pitchFamily="-65" charset="-128"/>
              </a:rPr>
              <a:t>Description of other relevant factors</a:t>
            </a:r>
          </a:p>
          <a:p>
            <a:pPr eaLnBrk="1" hangingPunct="1"/>
            <a:r>
              <a:rPr lang="en-US" b="1">
                <a:latin typeface="Century Gothic" pitchFamily="-65" charset="0"/>
                <a:ea typeface="ＭＳ Ｐゴシック" pitchFamily="-65" charset="-128"/>
                <a:cs typeface="ＭＳ Ｐゴシック" pitchFamily="-65" charset="-128"/>
              </a:rPr>
              <a:t>Statement about procedural safeguards</a:t>
            </a:r>
          </a:p>
          <a:p>
            <a:pPr eaLnBrk="1" hangingPunct="1"/>
            <a:r>
              <a:rPr lang="en-US" b="1">
                <a:latin typeface="Century Gothic" pitchFamily="-65" charset="0"/>
                <a:ea typeface="ＭＳ Ｐゴシック" pitchFamily="-65" charset="-128"/>
                <a:cs typeface="ＭＳ Ｐゴシック" pitchFamily="-65" charset="-128"/>
              </a:rPr>
              <a:t>Sources for assistance to understand the procedural safeguards</a:t>
            </a:r>
          </a:p>
          <a:p>
            <a:pPr eaLnBrk="1" hangingPunct="1"/>
            <a:endParaRPr lang="en-US" sz="1600">
              <a:latin typeface="Century Gothic" pitchFamily="-65" charset="0"/>
              <a:ea typeface="ＭＳ Ｐゴシック" pitchFamily="-65" charset="-128"/>
              <a:cs typeface="ＭＳ Ｐゴシック" pitchFamily="-65" charset="-128"/>
            </a:endParaRPr>
          </a:p>
          <a:p>
            <a:pPr eaLnBrk="1" hangingPunct="1"/>
            <a:endParaRPr lang="en-US" sz="1400">
              <a:latin typeface="Century Gothic" pitchFamily="-65" charset="0"/>
              <a:ea typeface="ＭＳ Ｐゴシック" pitchFamily="-65" charset="-128"/>
              <a:cs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58B4F1C-358D-6546-986A-A06A86FFFE91}" type="slidenum">
              <a:rPr lang="en-US">
                <a:latin typeface="Arial" pitchFamily="-65" charset="0"/>
                <a:ea typeface="ＭＳ Ｐゴシック" pitchFamily="-65" charset="-128"/>
                <a:cs typeface="ＭＳ Ｐゴシック" pitchFamily="-65" charset="-128"/>
              </a:rPr>
              <a:pPr/>
              <a:t>40</a:t>
            </a:fld>
            <a:endParaRPr lang="en-US">
              <a:latin typeface="Arial" pitchFamily="-65" charset="0"/>
              <a:ea typeface="ＭＳ Ｐゴシック" pitchFamily="-65" charset="-128"/>
              <a:cs typeface="ＭＳ Ｐゴシック" pitchFamily="-65"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10 Min.</a:t>
            </a:r>
          </a:p>
          <a:p>
            <a:pPr eaLnBrk="1" hangingPunct="1"/>
            <a:r>
              <a:rPr lang="en-US" sz="1400">
                <a:latin typeface="Century Gothic" pitchFamily="-65" charset="0"/>
                <a:ea typeface="ＭＳ Ｐゴシック" pitchFamily="-65" charset="-128"/>
                <a:cs typeface="ＭＳ Ｐゴシック" pitchFamily="-65" charset="-128"/>
              </a:rPr>
              <a:t>Forms are included in folders</a:t>
            </a:r>
          </a:p>
          <a:p>
            <a:pPr eaLnBrk="1" hangingPunct="1"/>
            <a:r>
              <a:rPr lang="en-US" sz="1400" b="1" i="1">
                <a:latin typeface="Century Gothic" pitchFamily="-65" charset="0"/>
                <a:ea typeface="ＭＳ Ｐゴシック" pitchFamily="-65" charset="-128"/>
                <a:cs typeface="ＭＳ Ｐゴシック" pitchFamily="-65" charset="-128"/>
              </a:rPr>
              <a:t>Transfers: Reasonable time, not specified, but should be done ASAP in order to continue provision of FAPE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9DEA8CF1-8174-1248-B7C2-8EF9F0315A13}" type="slidenum">
              <a:rPr lang="en-US">
                <a:latin typeface="Arial" pitchFamily="-65" charset="0"/>
                <a:ea typeface="ＭＳ Ｐゴシック" pitchFamily="-65" charset="-128"/>
                <a:cs typeface="ＭＳ Ｐゴシック" pitchFamily="-65" charset="-128"/>
              </a:rPr>
              <a:pPr/>
              <a:t>55</a:t>
            </a:fld>
            <a:endParaRPr lang="en-US">
              <a:latin typeface="Arial" pitchFamily="-65" charset="0"/>
              <a:ea typeface="ＭＳ Ｐゴシック" pitchFamily="-65" charset="-128"/>
              <a:cs typeface="ＭＳ Ｐゴシック" pitchFamily="-65" charset="-128"/>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MDT= Multidisciplinary Team</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Timelines: 60 days to complete initial evaluation; 90 days to complete initial IEP; Annual Review due within 365 days; Triennial review due within 3 years of previous eligibility determination</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Progress reporting not required to be at least as often as report cards, but must be frequent enough for parent to be informed of student’s progress</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Prior Written Notice</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Team for eligibility may be different from IEP team</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endParaRPr lang="en-US" sz="1400">
              <a:latin typeface="Century Gothic" pitchFamily="-65" charset="0"/>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08C42C7-4108-4240-A932-36A782A5ECEE}" type="slidenum">
              <a:rPr lang="en-US">
                <a:latin typeface="Arial" pitchFamily="-65" charset="0"/>
                <a:ea typeface="ＭＳ Ｐゴシック" pitchFamily="-65" charset="-128"/>
                <a:cs typeface="ＭＳ Ｐゴシック" pitchFamily="-65" charset="-128"/>
              </a:rPr>
              <a:pPr/>
              <a:t>5</a:t>
            </a:fld>
            <a:endParaRPr lang="en-US">
              <a:latin typeface="Arial" pitchFamily="-65" charset="0"/>
              <a:ea typeface="ＭＳ Ｐゴシック" pitchFamily="-65" charset="-128"/>
              <a:cs typeface="ＭＳ Ｐゴシック" pitchFamily="-65"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5 Min.</a:t>
            </a:r>
          </a:p>
          <a:p>
            <a:pPr eaLnBrk="1" hangingPunct="1"/>
            <a:r>
              <a:rPr lang="en-US" sz="1400">
                <a:latin typeface="Century Gothic" pitchFamily="-65" charset="0"/>
                <a:ea typeface="ＭＳ Ｐゴシック" pitchFamily="-65" charset="-128"/>
                <a:cs typeface="ＭＳ Ｐゴシック" pitchFamily="-65" charset="-128"/>
              </a:rPr>
              <a:t>Notebook icon indicates decisions that must be made at AU level</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Procedural Safeguards are available on the CDE web site and not provided as part of the training</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endParaRPr lang="en-US" sz="1400" b="1" i="1">
              <a:latin typeface="Century Gothic"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98228FF-C1CF-2348-9FB3-C66B83AE94F9}" type="slidenum">
              <a:rPr lang="en-US">
                <a:latin typeface="Arial" pitchFamily="-65" charset="0"/>
                <a:ea typeface="ＭＳ Ｐゴシック" pitchFamily="-65" charset="-128"/>
                <a:cs typeface="ＭＳ Ｐゴシック" pitchFamily="-65" charset="-128"/>
              </a:rPr>
              <a:pPr/>
              <a:t>8</a:t>
            </a:fld>
            <a:endParaRPr lang="en-US">
              <a:latin typeface="Arial" pitchFamily="-65" charset="0"/>
              <a:ea typeface="ＭＳ Ｐゴシック" pitchFamily="-65" charset="-128"/>
              <a:cs typeface="ＭＳ Ｐゴシック" pitchFamily="-65"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Focused evaluation that is sufficient to identify the needs of the student, no longer required to engage in a comprehensive evaluation in all domains</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Team challenge to consider the individual student in planning evaluation</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b="1" i="1">
                <a:latin typeface="Century Gothic" pitchFamily="-65" charset="0"/>
                <a:ea typeface="ＭＳ Ｐゴシック" pitchFamily="-65" charset="-128"/>
                <a:cs typeface="ＭＳ Ｐゴシック" pitchFamily="-65" charset="-128"/>
              </a:rPr>
              <a:t>Note that hearing and vision screening is required under CRS for students in grades K, 1, 2, 3, 5, 7, 9; if the student is in a grade other than one for which screening is required, the team may determine that hearing and/or vision screening may be necessary as part of the evaluation process</a:t>
            </a:r>
            <a:r>
              <a:rPr lang="en-US" sz="1400">
                <a:latin typeface="Century Gothic" pitchFamily="-65" charset="0"/>
                <a:ea typeface="ＭＳ Ｐゴシック" pitchFamily="-65" charset="-128"/>
                <a:cs typeface="ＭＳ Ｐゴシック" pitchFamily="-65" charset="-128"/>
              </a:rPr>
              <a:t> </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Spirit of PWN: Parents understand what is happening, are engaged and involved and if necessary can access dispute resolution</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Not to be confused with notice of meeting, which has its own requirements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0D8374B-CAA0-6F43-9150-5D9DA68A8FD0}" type="slidenum">
              <a:rPr lang="en-US">
                <a:latin typeface="Arial" pitchFamily="-65" charset="0"/>
                <a:ea typeface="ＭＳ Ｐゴシック" pitchFamily="-65" charset="-128"/>
                <a:cs typeface="ＭＳ Ｐゴシック" pitchFamily="-65" charset="-128"/>
              </a:rPr>
              <a:pPr/>
              <a:t>9</a:t>
            </a:fld>
            <a:endParaRPr lang="en-US">
              <a:latin typeface="Arial" pitchFamily="-65" charset="0"/>
              <a:ea typeface="ＭＳ Ｐゴシック" pitchFamily="-65" charset="-128"/>
              <a:cs typeface="ＭＳ Ｐゴシック" pitchFamily="-65"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45 Min. to get through slide 17 (Sybil’s Evaluation Plan)</a:t>
            </a:r>
          </a:p>
          <a:p>
            <a:pPr eaLnBrk="1" hangingPunct="1"/>
            <a:r>
              <a:rPr lang="en-US" sz="1400">
                <a:latin typeface="Century Gothic" pitchFamily="-65" charset="0"/>
                <a:ea typeface="ＭＳ Ｐゴシック" pitchFamily="-65" charset="-128"/>
                <a:cs typeface="ＭＳ Ｐゴシック" pitchFamily="-65" charset="-128"/>
              </a:rPr>
              <a:t>Major shift: no more one-size-fits-all approach. Thoughtful, careful planning related only to area(s) of suspected disability</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Importance of parents as partners: data they have about student includes homework time, bed time, interactions with siblings etc.</a:t>
            </a:r>
          </a:p>
          <a:p>
            <a:pPr eaLnBrk="1" hangingPunct="1"/>
            <a:r>
              <a:rPr lang="en-US" sz="1400">
                <a:latin typeface="Century Gothic" pitchFamily="-65" charset="0"/>
                <a:ea typeface="ＭＳ Ｐゴシック" pitchFamily="-65" charset="-128"/>
                <a:cs typeface="ＭＳ Ｐゴシック" pitchFamily="-65" charset="-128"/>
              </a:rPr>
              <a:t>Importance of talking with/asking student</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MDT: identify critical team members for decision making; MDT teams will not all have the same participants – this is driven by the needs of the student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A1D176F-05CC-2646-8016-9316ABDF1805}" type="slidenum">
              <a:rPr lang="en-US">
                <a:latin typeface="Arial" pitchFamily="-65" charset="0"/>
                <a:ea typeface="ＭＳ Ｐゴシック" pitchFamily="-65" charset="-128"/>
                <a:cs typeface="ＭＳ Ｐゴシック" pitchFamily="-65" charset="-128"/>
              </a:rPr>
              <a:pPr/>
              <a:t>14</a:t>
            </a:fld>
            <a:endParaRPr lang="en-US">
              <a:latin typeface="Arial" pitchFamily="-65" charset="0"/>
              <a:ea typeface="ＭＳ Ｐゴシック" pitchFamily="-65" charset="-128"/>
              <a:cs typeface="ＭＳ Ｐゴシック" pitchFamily="-65"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60 Min to get through slide 25 (Consent for Initial Provision of Services) </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b="1">
                <a:latin typeface="Century Gothic" pitchFamily="-65" charset="0"/>
                <a:ea typeface="ＭＳ Ｐゴシック" pitchFamily="-65" charset="-128"/>
                <a:cs typeface="ＭＳ Ｐゴシック" pitchFamily="-65" charset="-128"/>
              </a:rPr>
              <a:t>Handout: SUMMARY EVALUATION REPORT MODEL</a:t>
            </a:r>
          </a:p>
          <a:p>
            <a:pPr eaLnBrk="1" hangingPunct="1"/>
            <a:r>
              <a:rPr lang="en-US" sz="1400">
                <a:latin typeface="Century Gothic" pitchFamily="-65" charset="0"/>
                <a:ea typeface="ＭＳ Ｐゴシック" pitchFamily="-65" charset="-128"/>
                <a:cs typeface="ＭＳ Ｐゴシック" pitchFamily="-65" charset="-128"/>
              </a:rPr>
              <a:t>Separated from IEP process</a:t>
            </a:r>
          </a:p>
          <a:p>
            <a:pPr eaLnBrk="1" hangingPunct="1"/>
            <a:r>
              <a:rPr lang="en-US" sz="1400">
                <a:latin typeface="Century Gothic" pitchFamily="-65" charset="0"/>
                <a:ea typeface="ＭＳ Ｐゴシック" pitchFamily="-65" charset="-128"/>
                <a:cs typeface="ＭＳ Ｐゴシック" pitchFamily="-65" charset="-128"/>
              </a:rPr>
              <a:t>Who is in responsible for assembling the report?</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Trans-disciplinary approach </a:t>
            </a:r>
          </a:p>
          <a:p>
            <a:pPr eaLnBrk="1" hangingPunct="1"/>
            <a:endParaRPr lang="en-US" sz="1400">
              <a:latin typeface="Century Gothic" pitchFamily="-65" charset="0"/>
              <a:ea typeface="ＭＳ Ｐゴシック" pitchFamily="-65" charset="-128"/>
              <a:cs typeface="ＭＳ Ｐゴシック" pitchFamily="-65" charset="-128"/>
            </a:endParaRPr>
          </a:p>
          <a:p>
            <a:pPr eaLnBrk="1" hangingPunct="1"/>
            <a:r>
              <a:rPr lang="en-US" sz="1400">
                <a:latin typeface="Century Gothic" pitchFamily="-65" charset="0"/>
                <a:ea typeface="ＭＳ Ｐゴシック" pitchFamily="-65" charset="-128"/>
                <a:cs typeface="ＭＳ Ｐゴシック" pitchFamily="-65" charset="-128"/>
              </a:rPr>
              <a:t>Best practice: provide parent opportunity to read the report prior to the meeting or begin with dialogue about the evaluation information; report may be added to as a result of the dialogue “at the meeting the team discussed…”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C98BD2D-73AD-5349-804D-0ED2F23B700E}" type="slidenum">
              <a:rPr lang="en-US">
                <a:latin typeface="Arial" pitchFamily="-65" charset="0"/>
                <a:ea typeface="ＭＳ Ｐゴシック" pitchFamily="-65" charset="-128"/>
                <a:cs typeface="ＭＳ Ｐゴシック" pitchFamily="-65" charset="-128"/>
              </a:rPr>
              <a:pPr/>
              <a:t>17</a:t>
            </a:fld>
            <a:endParaRPr lang="en-US">
              <a:latin typeface="Arial" pitchFamily="-65" charset="0"/>
              <a:ea typeface="ＭＳ Ｐゴシック" pitchFamily="-65" charset="-128"/>
              <a:cs typeface="ＭＳ Ｐゴシック" pitchFamily="-65"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lnSpc>
                <a:spcPct val="80000"/>
              </a:lnSpc>
              <a:buFontTx/>
              <a:buChar char="•"/>
            </a:pPr>
            <a:r>
              <a:rPr lang="en-US" sz="1400">
                <a:latin typeface="Century Gothic" pitchFamily="-65" charset="0"/>
                <a:ea typeface="ＭＳ Ｐゴシック" pitchFamily="-65" charset="-128"/>
                <a:cs typeface="ＭＳ Ｐゴシック" pitchFamily="-65" charset="-128"/>
              </a:rPr>
              <a:t>Review and consider all assessment data, consider the strengths and needs of the student</a:t>
            </a:r>
          </a:p>
          <a:p>
            <a:pPr eaLnBrk="1" hangingPunct="1">
              <a:lnSpc>
                <a:spcPct val="80000"/>
              </a:lnSpc>
              <a:buFontTx/>
              <a:buChar char="•"/>
            </a:pPr>
            <a:r>
              <a:rPr lang="en-US" sz="1400">
                <a:latin typeface="Century Gothic" pitchFamily="-65" charset="0"/>
                <a:ea typeface="ＭＳ Ｐゴシック" pitchFamily="-65" charset="-128"/>
                <a:cs typeface="ＭＳ Ｐゴシック" pitchFamily="-65" charset="-128"/>
              </a:rPr>
              <a:t>Use results of more than one procedure </a:t>
            </a:r>
          </a:p>
          <a:p>
            <a:pPr eaLnBrk="1" hangingPunct="1">
              <a:lnSpc>
                <a:spcPct val="80000"/>
              </a:lnSpc>
              <a:buFontTx/>
              <a:buChar char="•"/>
            </a:pPr>
            <a:r>
              <a:rPr lang="en-US" sz="1400">
                <a:latin typeface="Century Gothic" pitchFamily="-65" charset="0"/>
                <a:ea typeface="ＭＳ Ｐゴシック" pitchFamily="-65" charset="-128"/>
                <a:cs typeface="ＭＳ Ｐゴシック" pitchFamily="-65" charset="-128"/>
              </a:rPr>
              <a:t>How will your AU apply/rule out exclusionary factors</a:t>
            </a:r>
          </a:p>
          <a:p>
            <a:pPr eaLnBrk="1" hangingPunct="1">
              <a:lnSpc>
                <a:spcPct val="80000"/>
              </a:lnSpc>
              <a:buFontTx/>
              <a:buChar char="•"/>
            </a:pPr>
            <a:r>
              <a:rPr lang="en-US" sz="1400">
                <a:latin typeface="Century Gothic" pitchFamily="-65" charset="0"/>
                <a:ea typeface="ＭＳ Ｐゴシック" pitchFamily="-65" charset="-128"/>
                <a:cs typeface="ＭＳ Ｐゴシック" pitchFamily="-65" charset="-128"/>
              </a:rPr>
              <a:t>Parents must be provided with copy of evaluation report and Eligibility Determination documents</a:t>
            </a:r>
          </a:p>
          <a:p>
            <a:pPr eaLnBrk="1" hangingPunct="1">
              <a:lnSpc>
                <a:spcPct val="80000"/>
              </a:lnSpc>
              <a:buFontTx/>
              <a:buChar char="•"/>
            </a:pPr>
            <a:r>
              <a:rPr lang="en-US" sz="1400">
                <a:latin typeface="Century Gothic" pitchFamily="-65" charset="0"/>
                <a:ea typeface="ＭＳ Ｐゴシック" pitchFamily="-65" charset="-128"/>
                <a:cs typeface="ＭＳ Ｐゴシック" pitchFamily="-65" charset="-128"/>
              </a:rPr>
              <a:t>MDT should discuss if  characteristics exhibited by student support conclusion that the student has a disability </a:t>
            </a:r>
            <a:r>
              <a:rPr lang="en-US" sz="1400" b="1">
                <a:latin typeface="Century Gothic" pitchFamily="-65" charset="0"/>
                <a:ea typeface="ＭＳ Ｐゴシック" pitchFamily="-65" charset="-128"/>
                <a:cs typeface="ＭＳ Ｐゴシック" pitchFamily="-65" charset="-128"/>
              </a:rPr>
              <a:t>and</a:t>
            </a:r>
            <a:r>
              <a:rPr lang="en-US" sz="1400">
                <a:latin typeface="Century Gothic" pitchFamily="-65" charset="0"/>
                <a:ea typeface="ＭＳ Ｐゴシック" pitchFamily="-65" charset="-128"/>
                <a:cs typeface="ＭＳ Ｐゴシック" pitchFamily="-65" charset="-128"/>
              </a:rPr>
              <a:t> needs special education and related services. </a:t>
            </a:r>
          </a:p>
          <a:p>
            <a:pPr eaLnBrk="1" hangingPunct="1">
              <a:lnSpc>
                <a:spcPct val="80000"/>
              </a:lnSpc>
              <a:buFontTx/>
              <a:buChar char="•"/>
            </a:pPr>
            <a:r>
              <a:rPr lang="en-US" sz="1400">
                <a:latin typeface="Century Gothic" pitchFamily="-65" charset="0"/>
                <a:ea typeface="ＭＳ Ｐゴシック" pitchFamily="-65" charset="-128"/>
                <a:cs typeface="ＭＳ Ｐゴシック" pitchFamily="-65" charset="-128"/>
              </a:rPr>
              <a:t>If determined eligible for special education, the Team can develop IEP or schedule another meeting </a:t>
            </a:r>
          </a:p>
          <a:p>
            <a:pPr eaLnBrk="1" hangingPunct="1">
              <a:lnSpc>
                <a:spcPct val="80000"/>
              </a:lnSpc>
              <a:buFontTx/>
              <a:buChar char="•"/>
            </a:pPr>
            <a:r>
              <a:rPr lang="en-US" sz="1400">
                <a:latin typeface="Century Gothic" pitchFamily="-65" charset="0"/>
                <a:ea typeface="ＭＳ Ｐゴシック" pitchFamily="-65" charset="-128"/>
                <a:cs typeface="ＭＳ Ｐゴシック" pitchFamily="-65" charset="-128"/>
              </a:rPr>
              <a:t>If not eligible for special education, the MDT should discuss other resources available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C66B242-9094-F44B-8F20-43C7CEC11D6A}" type="slidenum">
              <a:rPr lang="en-US">
                <a:latin typeface="Arial" pitchFamily="-65" charset="0"/>
                <a:ea typeface="ＭＳ Ｐゴシック" pitchFamily="-65" charset="-128"/>
                <a:cs typeface="ＭＳ Ｐゴシック" pitchFamily="-65" charset="-128"/>
              </a:rPr>
              <a:pPr/>
              <a:t>21</a:t>
            </a:fld>
            <a:endParaRPr lang="en-US">
              <a:latin typeface="Arial" pitchFamily="-65" charset="0"/>
              <a:ea typeface="ＭＳ Ｐゴシック" pitchFamily="-65" charset="-128"/>
              <a:cs typeface="ＭＳ Ｐゴシック" pitchFamily="-65"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z="1400" dirty="0">
                <a:latin typeface="Century Gothic" pitchFamily="-65" charset="0"/>
                <a:ea typeface="ＭＳ Ｐゴシック" pitchFamily="-65" charset="-128"/>
                <a:cs typeface="ＭＳ Ｐゴシック" pitchFamily="-65" charset="-128"/>
              </a:rPr>
              <a:t>10 Min. to get through slide 29 (Excusal)</a:t>
            </a:r>
          </a:p>
          <a:p>
            <a:pPr eaLnBrk="1" hangingPunct="1"/>
            <a:endParaRPr lang="en-US" sz="1400" dirty="0">
              <a:latin typeface="Century Gothic" pitchFamily="-65" charset="0"/>
              <a:ea typeface="ＭＳ Ｐゴシック" pitchFamily="-65" charset="-128"/>
              <a:cs typeface="ＭＳ Ｐゴシック" pitchFamily="-65" charset="-128"/>
            </a:endParaRPr>
          </a:p>
          <a:p>
            <a:pPr eaLnBrk="1" hangingPunct="1"/>
            <a:r>
              <a:rPr lang="en-US" sz="1400" dirty="0">
                <a:latin typeface="Century Gothic" pitchFamily="-65" charset="0"/>
                <a:ea typeface="ＭＳ Ｐゴシック" pitchFamily="-65" charset="-128"/>
                <a:cs typeface="ＭＳ Ｐゴシック" pitchFamily="-65" charset="-128"/>
              </a:rPr>
              <a:t>General Education Teacher must be a teacher of the student. If the student is not currently participating in a general education classroom but will be, a teacher of students of the same age can be the teacher</a:t>
            </a:r>
          </a:p>
          <a:p>
            <a:pPr eaLnBrk="1" hangingPunct="1"/>
            <a:endParaRPr lang="en-US" sz="1400" dirty="0">
              <a:latin typeface="Century Gothic" pitchFamily="-65" charset="0"/>
              <a:ea typeface="ＭＳ Ｐゴシック" pitchFamily="-65" charset="-128"/>
              <a:cs typeface="ＭＳ Ｐゴシック" pitchFamily="-65" charset="-128"/>
            </a:endParaRPr>
          </a:p>
          <a:p>
            <a:pPr eaLnBrk="1" hangingPunct="1"/>
            <a:r>
              <a:rPr lang="en-US" sz="1400" b="1" dirty="0">
                <a:latin typeface="Century Gothic" pitchFamily="-65" charset="0"/>
                <a:ea typeface="ＭＳ Ｐゴシック" pitchFamily="-65" charset="-128"/>
                <a:cs typeface="ＭＳ Ｐゴシック" pitchFamily="-65" charset="-128"/>
              </a:rPr>
              <a:t>NOTE: Special Education Director or Designee</a:t>
            </a:r>
          </a:p>
          <a:p>
            <a:pPr eaLnBrk="1" hangingPunct="1"/>
            <a:r>
              <a:rPr lang="en-US" sz="1400" dirty="0">
                <a:latin typeface="Century Gothic" pitchFamily="-65" charset="0"/>
                <a:ea typeface="ＭＳ Ｐゴシック" pitchFamily="-65" charset="-128"/>
                <a:cs typeface="ＭＳ Ｐゴシック" pitchFamily="-65" charset="-128"/>
              </a:rPr>
              <a:t>IDEA requires participation of a representative of the public agency who –</a:t>
            </a:r>
          </a:p>
          <a:p>
            <a:pPr eaLnBrk="1" hangingPunct="1">
              <a:buFontTx/>
              <a:buChar char="•"/>
            </a:pPr>
            <a:r>
              <a:rPr lang="en-US" sz="1400" dirty="0">
                <a:latin typeface="Century Gothic" pitchFamily="-65" charset="0"/>
                <a:ea typeface="ＭＳ Ｐゴシック" pitchFamily="-65" charset="-128"/>
                <a:cs typeface="ＭＳ Ｐゴシック" pitchFamily="-65" charset="-128"/>
              </a:rPr>
              <a:t>Is qualified to provide, or supervise the provision of, specially designed instruction to meet the unique needs of children with disabilities;</a:t>
            </a:r>
          </a:p>
          <a:p>
            <a:pPr eaLnBrk="1" hangingPunct="1">
              <a:buFontTx/>
              <a:buChar char="•"/>
            </a:pPr>
            <a:r>
              <a:rPr lang="en-US" sz="1400" dirty="0">
                <a:latin typeface="Century Gothic" pitchFamily="-65" charset="0"/>
                <a:ea typeface="ＭＳ Ｐゴシック" pitchFamily="-65" charset="-128"/>
                <a:cs typeface="ＭＳ Ｐゴシック" pitchFamily="-65" charset="-128"/>
              </a:rPr>
              <a:t>Is knowledgeable about the general education curriculum; and</a:t>
            </a:r>
          </a:p>
          <a:p>
            <a:pPr eaLnBrk="1" hangingPunct="1">
              <a:buFontTx/>
              <a:buChar char="•"/>
            </a:pPr>
            <a:r>
              <a:rPr lang="en-US" sz="1400" dirty="0">
                <a:latin typeface="Century Gothic" pitchFamily="-65" charset="0"/>
                <a:ea typeface="ＭＳ Ｐゴシック" pitchFamily="-65" charset="-128"/>
                <a:cs typeface="ＭＳ Ｐゴシック" pitchFamily="-65" charset="-128"/>
              </a:rPr>
              <a:t>Is knowledgeable about the availability of resources of the public agency [and has authority to commit resources]</a:t>
            </a:r>
          </a:p>
          <a:p>
            <a:pPr eaLnBrk="1" hangingPunct="1"/>
            <a:r>
              <a:rPr lang="en-US" sz="1400" dirty="0">
                <a:latin typeface="Century Gothic" pitchFamily="-65" charset="0"/>
                <a:ea typeface="ＭＳ Ｐゴシック" pitchFamily="-65" charset="-128"/>
                <a:cs typeface="ＭＳ Ｐゴシック" pitchFamily="-65" charset="-128"/>
              </a:rPr>
              <a:t>PER ECEA, this individual CANNOT be excused from the meeting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51CEAB3-114A-964D-8DFB-255FEB93C295}" type="slidenum">
              <a:rPr lang="en-US">
                <a:latin typeface="Arial" pitchFamily="-65" charset="0"/>
                <a:ea typeface="ＭＳ Ｐゴシック" pitchFamily="-65" charset="-128"/>
                <a:cs typeface="ＭＳ Ｐゴシック" pitchFamily="-65" charset="-128"/>
              </a:rPr>
              <a:pPr/>
              <a:t>22</a:t>
            </a:fld>
            <a:endParaRPr lang="en-US">
              <a:latin typeface="Arial" pitchFamily="-65" charset="0"/>
              <a:ea typeface="ＭＳ Ｐゴシック" pitchFamily="-65" charset="-128"/>
              <a:cs typeface="ＭＳ Ｐゴシック" pitchFamily="-65"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z="1400">
                <a:latin typeface="Century Gothic" pitchFamily="-65" charset="0"/>
                <a:ea typeface="ＭＳ Ｐゴシック" pitchFamily="-65" charset="-128"/>
                <a:cs typeface="ＭＳ Ｐゴシック" pitchFamily="-65" charset="-128"/>
              </a:rPr>
              <a:t>AU may choose not to use this</a:t>
            </a:r>
          </a:p>
          <a:p>
            <a:pPr eaLnBrk="1" hangingPunct="1">
              <a:buFontTx/>
              <a:buChar char="•"/>
            </a:pPr>
            <a:r>
              <a:rPr lang="en-US" sz="1400">
                <a:latin typeface="Century Gothic" pitchFamily="-65" charset="0"/>
                <a:ea typeface="ＭＳ Ｐゴシック" pitchFamily="-65" charset="-128"/>
                <a:cs typeface="ＭＳ Ｐゴシック" pitchFamily="-65" charset="-128"/>
              </a:rPr>
              <a:t>The general education teacher must be present for all of the meeting, or the excusal must be completed prior to the meeting</a:t>
            </a:r>
          </a:p>
          <a:p>
            <a:pPr eaLnBrk="1" hangingPunct="1">
              <a:buFontTx/>
              <a:buChar char="•"/>
            </a:pPr>
            <a:r>
              <a:rPr lang="en-US" sz="1400">
                <a:latin typeface="Century Gothic" pitchFamily="-65" charset="0"/>
                <a:ea typeface="ＭＳ Ｐゴシック" pitchFamily="-65" charset="-128"/>
                <a:cs typeface="ＭＳ Ｐゴシック" pitchFamily="-65" charset="-128"/>
              </a:rPr>
              <a:t>If area is likely to be discussed, must complete the entire form</a:t>
            </a:r>
          </a:p>
          <a:p>
            <a:pPr eaLnBrk="1" hangingPunct="1">
              <a:buFontTx/>
              <a:buChar char="•"/>
            </a:pPr>
            <a:r>
              <a:rPr lang="en-US" sz="1400">
                <a:latin typeface="Century Gothic" pitchFamily="-65" charset="0"/>
                <a:ea typeface="ＭＳ Ｐゴシック" pitchFamily="-65" charset="-128"/>
                <a:cs typeface="ＭＳ Ｐゴシック" pitchFamily="-65" charset="-128"/>
              </a:rPr>
              <a:t>If area is not likely to be discussed skip to bottom</a:t>
            </a:r>
          </a:p>
          <a:p>
            <a:pPr eaLnBrk="1" hangingPunct="1">
              <a:buFontTx/>
              <a:buChar char="•"/>
            </a:pPr>
            <a:r>
              <a:rPr lang="en-US" sz="1400">
                <a:latin typeface="Century Gothic" pitchFamily="-65" charset="0"/>
                <a:ea typeface="ＭＳ Ｐゴシック" pitchFamily="-65" charset="-128"/>
                <a:cs typeface="ＭＳ Ｐゴシック" pitchFamily="-65" charset="-128"/>
              </a:rPr>
              <a:t>Who will be allowed to be designee for this?</a:t>
            </a:r>
          </a:p>
          <a:p>
            <a:pPr eaLnBrk="1" hangingPunct="1">
              <a:buFontTx/>
              <a:buChar char="•"/>
            </a:pPr>
            <a:r>
              <a:rPr lang="en-US" sz="1400">
                <a:latin typeface="Century Gothic" pitchFamily="-65" charset="0"/>
                <a:ea typeface="ＭＳ Ｐゴシック" pitchFamily="-65" charset="-128"/>
                <a:cs typeface="ＭＳ Ｐゴシック" pitchFamily="-65" charset="-128"/>
              </a:rPr>
              <a:t>If person will not attend entire meeting, must be used</a:t>
            </a:r>
          </a:p>
          <a:p>
            <a:pPr eaLnBrk="1" hangingPunct="1">
              <a:buFontTx/>
              <a:buChar char="•"/>
            </a:pPr>
            <a:r>
              <a:rPr lang="en-US" sz="1400">
                <a:latin typeface="Century Gothic" pitchFamily="-65" charset="0"/>
                <a:ea typeface="ＭＳ Ｐゴシック" pitchFamily="-65" charset="-128"/>
                <a:cs typeface="ＭＳ Ｐゴシック" pitchFamily="-65" charset="-128"/>
              </a:rPr>
              <a:t>If parent or AU requests it, meeting must be rescheduled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pic>
        <p:nvPicPr>
          <p:cNvPr id="12" name="Picture 11" descr="CDE LOGO TEST.png"/>
          <p:cNvPicPr>
            <a:picLocks noChangeAspect="1"/>
          </p:cNvPicPr>
          <p:nvPr userDrawn="1"/>
        </p:nvPicPr>
        <p:blipFill>
          <a:blip r:embed="rId3"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138318" y="6018062"/>
            <a:ext cx="2584532" cy="408405"/>
          </a:xfrm>
          <a:prstGeom prst="rect">
            <a:avLst/>
          </a:prstGeom>
        </p:spPr>
      </p:pic>
      <p:sp>
        <p:nvSpPr>
          <p:cNvPr id="3" name="Text Placeholder 2"/>
          <p:cNvSpPr>
            <a:spLocks noGrp="1"/>
          </p:cNvSpPr>
          <p:nvPr>
            <p:ph type="body" sz="quarter" idx="10" hasCustomPrompt="1"/>
          </p:nvPr>
        </p:nvSpPr>
        <p:spPr>
          <a:xfrm>
            <a:off x="381000" y="6018213"/>
            <a:ext cx="4110038" cy="407987"/>
          </a:xfrm>
        </p:spPr>
        <p:txBody>
          <a:bodyPr/>
          <a:lstStyle>
            <a:lvl1pPr marL="45720" indent="0">
              <a:buFontTx/>
              <a:buNone/>
              <a:defRPr sz="1600" b="0" spc="0">
                <a:solidFill>
                  <a:schemeClr val="accent6">
                    <a:lumMod val="50000"/>
                  </a:schemeClr>
                </a:solidFill>
              </a:defRPr>
            </a:lvl1pPr>
          </a:lstStyle>
          <a:p>
            <a:pPr lvl="0"/>
            <a:r>
              <a:rPr lang="en-US" dirty="0" smtClean="0"/>
              <a:t>Month Day Year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lgn="l" eaLnBrk="1" latinLnBrk="0" hangingPunct="1"/>
            <a:fld id="{3FD03040-5478-B049-9F4C-49F9C3A1122A}" type="datetime1">
              <a:rPr lang="en-US" smtClean="0"/>
              <a:t>8/10/16</a:t>
            </a:fld>
            <a:endParaRPr lang="en-US" sz="1300" dirty="0">
              <a:solidFill>
                <a:schemeClr val="bg2">
                  <a:tint val="60000"/>
                  <a:satMod val="155000"/>
                </a:schemeClr>
              </a:solidFill>
            </a:endParaRPr>
          </a:p>
        </p:txBody>
      </p:sp>
      <p:sp>
        <p:nvSpPr>
          <p:cNvPr id="6" name="Footer Placeholder 5"/>
          <p:cNvSpPr>
            <a:spLocks noGrp="1"/>
          </p:cNvSpPr>
          <p:nvPr>
            <p:ph type="ftr" sz="quarter" idx="11"/>
          </p:nvPr>
        </p:nvSpPr>
        <p:spPr/>
        <p:txBody>
          <a:bodyPr/>
          <a:lstStyle/>
          <a:p>
            <a:pPr fontAlgn="auto">
              <a:spcBef>
                <a:spcPts val="0"/>
              </a:spcBef>
              <a:spcAft>
                <a:spcPts val="0"/>
              </a:spcAft>
            </a:pPr>
            <a:endParaRPr lang="en-US" dirty="0" smtClean="0">
              <a:latin typeface="Calibri"/>
              <a:ea typeface="+mn-ea"/>
              <a:cs typeface="+mn-cs"/>
            </a:endParaRPr>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CD38787-D1D3-D144-A3D7-7BC704C34271}" type="datetime1">
              <a:rPr lang="en-US" smtClean="0"/>
              <a:t>8/10/16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7FB23-8E90-E848-B75E-435A5CB585ED}" type="datetime1">
              <a:rPr lang="en-US" smtClean="0"/>
              <a:t>8/10/16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F091575-D1B3-2F46-86DB-0A660AAFD69F}" type="datetime1">
              <a:rPr lang="en-US" smtClean="0"/>
              <a:t>8/10/16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16292582-9FC8-4B1B-8456-B27CC842DEE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DB0EAE5-20D3-0D48-9334-78CC9D6F4B52}" type="datetime1">
              <a:rPr lang="en-US" smtClean="0"/>
              <a:t>8/10/16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pPr algn="l" eaLnBrk="1" latinLnBrk="0" hangingPunct="1"/>
            <a:fld id="{50444B45-DF30-C04A-862D-4723C3B48EEF}" type="datetime1">
              <a:rPr lang="en-US" smtClean="0"/>
              <a:t>8/10/16</a:t>
            </a:fld>
            <a:endParaRPr lang="en-US" sz="1300" dirty="0">
              <a:solidFill>
                <a:schemeClr val="bg2">
                  <a:tint val="60000"/>
                  <a:satMod val="155000"/>
                </a:schemeClr>
              </a:solidFill>
            </a:endParaRPr>
          </a:p>
        </p:txBody>
      </p:sp>
      <p:sp>
        <p:nvSpPr>
          <p:cNvPr id="6" name="Footer Placeholder 5"/>
          <p:cNvSpPr>
            <a:spLocks noGrp="1"/>
          </p:cNvSpPr>
          <p:nvPr>
            <p:ph type="ftr" sz="quarter" idx="11"/>
          </p:nvPr>
        </p:nvSpPr>
        <p:spPr/>
        <p:txBody>
          <a:bodyPr/>
          <a:lstStyle/>
          <a:p>
            <a:pPr fontAlgn="auto">
              <a:spcBef>
                <a:spcPts val="0"/>
              </a:spcBef>
              <a:spcAft>
                <a:spcPts val="0"/>
              </a:spcAft>
            </a:pPr>
            <a:endParaRPr lang="en-US" dirty="0" smtClean="0">
              <a:latin typeface="Calibri"/>
              <a:ea typeface="+mn-ea"/>
              <a:cs typeface="+mn-cs"/>
            </a:endParaRPr>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F6DCB45-3F71-094F-A6B6-6A3B9834EB9B}" type="datetime1">
              <a:rPr lang="en-US" smtClean="0"/>
              <a:t>8/10/16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38C7B02-8A9C-7A44-B0F5-8C3593895103}" type="datetime1">
              <a:rPr lang="en-US" smtClean="0"/>
              <a:t>8/10/16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gn="l" eaLnBrk="1" latinLnBrk="0" hangingPunct="1"/>
            <a:fld id="{F719969D-39DA-3C48-B750-418474B97AE2}" type="datetime1">
              <a:rPr lang="en-US" smtClean="0"/>
              <a:t>8/10/16</a:t>
            </a:fld>
            <a:endParaRPr lang="en-US" sz="1300" dirty="0">
              <a:solidFill>
                <a:schemeClr val="bg2">
                  <a:tint val="60000"/>
                  <a:satMod val="155000"/>
                </a:schemeClr>
              </a:solidFill>
            </a:endParaRPr>
          </a:p>
        </p:txBody>
      </p:sp>
      <p:sp>
        <p:nvSpPr>
          <p:cNvPr id="4" name="Footer Placeholder 3"/>
          <p:cNvSpPr>
            <a:spLocks noGrp="1"/>
          </p:cNvSpPr>
          <p:nvPr>
            <p:ph type="ftr" sz="quarter" idx="11"/>
          </p:nvPr>
        </p:nvSpPr>
        <p:spPr/>
        <p:txBody>
          <a:bodyPr/>
          <a:lstStyle/>
          <a:p>
            <a:pPr fontAlgn="auto">
              <a:spcBef>
                <a:spcPts val="0"/>
              </a:spcBef>
              <a:spcAft>
                <a:spcPts val="0"/>
              </a:spcAft>
            </a:pPr>
            <a:endParaRPr lang="en-US" dirty="0" smtClean="0">
              <a:latin typeface="Calibri"/>
              <a:ea typeface="+mn-ea"/>
              <a:cs typeface="+mn-cs"/>
            </a:endParaRPr>
          </a:p>
        </p:txBody>
      </p:sp>
      <p:sp>
        <p:nvSpPr>
          <p:cNvPr id="5" name="Slide Number Placeholder 4"/>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90600" y="274638"/>
            <a:ext cx="7697788" cy="5668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a:latin typeface="Book Antiqua"/>
                <a:cs typeface="Book Antiqua"/>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6458BA8-4902-3D45-9639-4CF4694463C7}" type="datetime1">
              <a:rPr lang="en-US" smtClean="0"/>
              <a:t>8/10/16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4F59604A-DDD4-4BE5-9F0F-C50D317D165F}"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1567C09-57D9-B942-ADBC-6DC2B1E3442C}" type="datetime1">
              <a:rPr lang="en-US" smtClean="0"/>
              <a:t>8/10/16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8A624E-6BDC-C044-B662-809A17A0EF7E}" type="datetime1">
              <a:rPr lang="en-US" smtClean="0"/>
              <a:t>8/10/16</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6652B35-718D-4E28-AFEB-B694A3B357E8}" type="slidenum">
              <a:rPr kumimoji="0" lang="en-US" smtClean="0"/>
              <a:pPr/>
              <a:t>‹#›</a:t>
            </a:fld>
            <a:endParaRPr kumimoji="0"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C1DC9FB-17B6-B147-B02B-7BAB3A2FBB9E}" type="datetime1">
              <a:rPr lang="en-US" smtClean="0"/>
              <a:t>8/10/16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CF59B6D-17A4-0E49-AE93-71D315965356}" type="datetime1">
              <a:rPr lang="en-US" smtClean="0"/>
              <a:t>8/10/16</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lgn="l" eaLnBrk="1" latinLnBrk="0" hangingPunct="1"/>
            <a:fld id="{02BC8FAF-E7AB-3844-8153-739EB3130C14}" type="datetime1">
              <a:rPr lang="en-US" smtClean="0"/>
              <a:t>8/10/16</a:t>
            </a:fld>
            <a:endParaRPr lang="en-US" sz="1300" dirty="0">
              <a:solidFill>
                <a:schemeClr val="bg2">
                  <a:tint val="60000"/>
                  <a:satMod val="155000"/>
                </a:schemeClr>
              </a:solidFill>
            </a:endParaRPr>
          </a:p>
        </p:txBody>
      </p:sp>
      <p:sp>
        <p:nvSpPr>
          <p:cNvPr id="6" name="Footer Placeholder 5"/>
          <p:cNvSpPr>
            <a:spLocks noGrp="1"/>
          </p:cNvSpPr>
          <p:nvPr>
            <p:ph type="ftr" sz="quarter" idx="11"/>
          </p:nvPr>
        </p:nvSpPr>
        <p:spPr/>
        <p:txBody>
          <a:bodyPr/>
          <a:lstStyle/>
          <a:p>
            <a:pPr fontAlgn="auto">
              <a:spcBef>
                <a:spcPts val="0"/>
              </a:spcBef>
              <a:spcAft>
                <a:spcPts val="0"/>
              </a:spcAft>
            </a:pPr>
            <a:endParaRPr lang="en-US" dirty="0" smtClean="0">
              <a:latin typeface="Calibri"/>
              <a:ea typeface="+mn-ea"/>
              <a:cs typeface="+mn-cs"/>
            </a:endParaRPr>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lgn="l" eaLnBrk="1" latinLnBrk="0" hangingPunct="1"/>
            <a:fld id="{363F226C-30A3-B942-8874-818D811A8D9E}" type="datetime1">
              <a:rPr lang="en-US" smtClean="0"/>
              <a:t>8/10/16</a:t>
            </a:fld>
            <a:endParaRPr lang="en-US" sz="1300" dirty="0">
              <a:solidFill>
                <a:schemeClr val="bg2">
                  <a:tint val="60000"/>
                  <a:satMod val="155000"/>
                </a:schemeClr>
              </a:solidFill>
            </a:endParaRPr>
          </a:p>
        </p:txBody>
      </p:sp>
      <p:sp>
        <p:nvSpPr>
          <p:cNvPr id="6" name="Footer Placeholder 5"/>
          <p:cNvSpPr>
            <a:spLocks noGrp="1"/>
          </p:cNvSpPr>
          <p:nvPr>
            <p:ph type="ftr" sz="quarter" idx="11"/>
          </p:nvPr>
        </p:nvSpPr>
        <p:spPr/>
        <p:txBody>
          <a:bodyPr/>
          <a:lstStyle/>
          <a:p>
            <a:pPr fontAlgn="auto">
              <a:spcBef>
                <a:spcPts val="0"/>
              </a:spcBef>
              <a:spcAft>
                <a:spcPts val="0"/>
              </a:spcAft>
            </a:pPr>
            <a:endParaRPr lang="en-US" dirty="0" smtClean="0">
              <a:latin typeface="Calibri"/>
              <a:ea typeface="+mn-ea"/>
              <a:cs typeface="+mn-cs"/>
            </a:endParaRPr>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slideLayout" Target="../slideLayouts/slideLayout14.xml"/><Relationship Id="rId13" Type="http://schemas.openxmlformats.org/officeDocument/2006/relationships/slideLayout" Target="../slideLayouts/slideLayout15.xml"/><Relationship Id="rId14" Type="http://schemas.openxmlformats.org/officeDocument/2006/relationships/slideLayout" Target="../slideLayouts/slideLayout16.xml"/><Relationship Id="rId15" Type="http://schemas.openxmlformats.org/officeDocument/2006/relationships/slideLayout" Target="../slideLayouts/slideLayout17.xml"/><Relationship Id="rId16" Type="http://schemas.openxmlformats.org/officeDocument/2006/relationships/slideLayout" Target="../slideLayouts/slideLayout18.xml"/><Relationship Id="rId17" Type="http://schemas.openxmlformats.org/officeDocument/2006/relationships/slideLayout" Target="../slideLayouts/slideLayout19.xml"/><Relationship Id="rId18" Type="http://schemas.openxmlformats.org/officeDocument/2006/relationships/theme" Target="../theme/theme2.xml"/><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CDE LOGO TEST.png"/>
          <p:cNvPicPr>
            <a:picLocks noChangeAspect="1"/>
          </p:cNvPicPr>
          <p:nvPr/>
        </p:nvPicPr>
        <p:blipFill>
          <a:blip r:embed="rId5"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204360" y="6222265"/>
            <a:ext cx="2584532" cy="408405"/>
          </a:xfrm>
          <a:prstGeom prst="rect">
            <a:avLst/>
          </a:prstGeom>
        </p:spPr>
      </p:pic>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fontAlgn="auto">
              <a:spcBef>
                <a:spcPts val="0"/>
              </a:spcBef>
              <a:spcAft>
                <a:spcPts val="0"/>
              </a:spcAft>
            </a:pPr>
            <a:endParaRPr lang="en-US" dirty="0" smtClean="0">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Lst>
  <p:hf hdr="0" ftr="0"/>
  <p:txStyles>
    <p:titleStyle>
      <a:lvl1pPr algn="ctr" defTabSz="914400" rtl="0" eaLnBrk="1" latinLnBrk="0" hangingPunct="1">
        <a:spcBef>
          <a:spcPct val="0"/>
        </a:spcBef>
        <a:buNone/>
        <a:defRPr sz="3600" kern="1200" cap="none" spc="200" baseline="0">
          <a:ln>
            <a:noFill/>
          </a:ln>
          <a:solidFill>
            <a:schemeClr val="bg1"/>
          </a:solidFill>
          <a:effectLst/>
          <a:latin typeface="Palatino Linotype"/>
          <a:ea typeface="+mj-ea"/>
          <a:cs typeface="Palatino Linotype"/>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chemeClr val="accent6">
              <a:lumMod val="50000"/>
            </a:schemeClr>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chemeClr val="accent6">
              <a:lumMod val="50000"/>
            </a:schemeClr>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chemeClr val="accent6">
              <a:lumMod val="50000"/>
            </a:schemeClr>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chemeClr val="accent6">
              <a:lumMod val="50000"/>
            </a:schemeClr>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chemeClr val="accent6">
              <a:lumMod val="50000"/>
            </a:schemeClr>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0DF59F92-5E99-894E-947B-82A6FDF3F3C2}" type="datetime1">
              <a:rPr lang="en-US" smtClean="0"/>
              <a:t>8/10/16</a:t>
            </a:fld>
            <a:endParaRPr/>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fontAlgn="auto">
              <a:spcBef>
                <a:spcPts val="0"/>
              </a:spcBef>
              <a:spcAft>
                <a:spcPts val="0"/>
              </a:spcAft>
            </a:pPr>
            <a:endParaRPr lang="en-US" dirty="0" smtClean="0">
              <a:latin typeface="Calibri"/>
              <a:ea typeface="+mn-ea"/>
              <a:cs typeface="+mn-cs"/>
            </a:endParaRPr>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AF94E285-444D-4C0C-8BFA-BDB311F86A90}" type="slidenum">
              <a:rPr/>
              <a:pPr/>
              <a:t>‹#›</a:t>
            </a:fld>
            <a:endParaRP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 id="2147484356" r:id="rId12"/>
    <p:sldLayoutId id="2147484357" r:id="rId13"/>
    <p:sldLayoutId id="2147484358" r:id="rId14"/>
    <p:sldLayoutId id="2147484359" r:id="rId15"/>
    <p:sldLayoutId id="2147484360" r:id="rId16"/>
    <p:sldLayoutId id="2147484361" r:id="rId17"/>
  </p:sldLayoutIdLst>
  <p:hf hdr="0" ftr="0"/>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12.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12.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2.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3.xml"/><Relationship Id="rId3" Type="http://schemas.openxmlformats.org/officeDocument/2006/relationships/image" Target="../media/image1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2.cde.state.co.us/media/essu/iepeligibility/story.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990600" y="1295400"/>
            <a:ext cx="7770813" cy="914400"/>
          </a:xfrm>
        </p:spPr>
        <p:txBody>
          <a:bodyPr>
            <a:normAutofit fontScale="90000"/>
          </a:bodyPr>
          <a:lstStyle/>
          <a:p>
            <a:pPr eaLnBrk="1" hangingPunct="1"/>
            <a:r>
              <a:rPr lang="en-US" sz="3600" cap="all" dirty="0">
                <a:ea typeface="ＭＳ Ｐゴシック" pitchFamily="-65" charset="-128"/>
                <a:cs typeface="ＭＳ Ｐゴシック" pitchFamily="-65" charset="-128"/>
              </a:rPr>
              <a:t>Ute pass boces</a:t>
            </a:r>
            <a:r>
              <a:rPr lang="en-US" sz="3600" dirty="0">
                <a:ea typeface="ＭＳ Ｐゴシック" pitchFamily="-65" charset="-128"/>
                <a:cs typeface="ＭＳ Ｐゴシック" pitchFamily="-65" charset="-128"/>
              </a:rPr>
              <a:t/>
            </a:r>
            <a:br>
              <a:rPr lang="en-US" sz="3600" dirty="0">
                <a:ea typeface="ＭＳ Ｐゴシック" pitchFamily="-65" charset="-128"/>
                <a:cs typeface="ＭＳ Ｐゴシック" pitchFamily="-65" charset="-128"/>
              </a:rPr>
            </a:br>
            <a:r>
              <a:rPr lang="en-US" sz="3600" dirty="0">
                <a:ea typeface="ＭＳ Ｐゴシック" pitchFamily="-65" charset="-128"/>
                <a:cs typeface="ＭＳ Ｐゴシック" pitchFamily="-65" charset="-128"/>
              </a:rPr>
              <a:t>SPECIAL EDUCATION </a:t>
            </a:r>
            <a:r>
              <a:rPr lang="en-US" sz="3600" dirty="0" smtClean="0">
                <a:ea typeface="ＭＳ Ｐゴシック" pitchFamily="-65" charset="-128"/>
                <a:cs typeface="ＭＳ Ｐゴシック" pitchFamily="-65" charset="-128"/>
              </a:rPr>
              <a:t>PROCESS</a:t>
            </a:r>
            <a:br>
              <a:rPr lang="en-US" sz="3600" dirty="0" smtClean="0">
                <a:ea typeface="ＭＳ Ｐゴシック" pitchFamily="-65" charset="-128"/>
                <a:cs typeface="ＭＳ Ｐゴシック" pitchFamily="-65" charset="-128"/>
              </a:rPr>
            </a:br>
            <a:endParaRPr lang="en-US" sz="3600" dirty="0">
              <a:ea typeface="ＭＳ Ｐゴシック" pitchFamily="-65" charset="-128"/>
              <a:cs typeface="ＭＳ Ｐゴシック" pitchFamily="-65" charset="-128"/>
            </a:endParaRPr>
          </a:p>
        </p:txBody>
      </p:sp>
      <p:sp>
        <p:nvSpPr>
          <p:cNvPr id="17411" name="Rectangle 3"/>
          <p:cNvSpPr>
            <a:spLocks noGrp="1" noChangeArrowheads="1"/>
          </p:cNvSpPr>
          <p:nvPr>
            <p:ph type="subTitle" idx="1"/>
          </p:nvPr>
        </p:nvSpPr>
        <p:spPr>
          <a:xfrm>
            <a:off x="6402388" y="6019800"/>
            <a:ext cx="2436812" cy="609600"/>
          </a:xfrm>
          <a:noFill/>
        </p:spPr>
        <p:txBody>
          <a:bodyPr>
            <a:normAutofit/>
          </a:bodyPr>
          <a:lstStyle/>
          <a:p>
            <a:pPr eaLnBrk="1" hangingPunct="1"/>
            <a:r>
              <a:rPr lang="en-US">
                <a:ea typeface="ＭＳ Ｐゴシック" pitchFamily="-65" charset="-128"/>
                <a:cs typeface="ＭＳ Ｐゴシック" pitchFamily="-65" charset="-128"/>
              </a:rPr>
              <a:t>August </a:t>
            </a:r>
            <a:r>
              <a:rPr lang="en-US" smtClean="0">
                <a:ea typeface="ＭＳ Ｐゴシック" pitchFamily="-65" charset="-128"/>
                <a:cs typeface="ＭＳ Ｐゴシック" pitchFamily="-65" charset="-128"/>
              </a:rPr>
              <a:t>2014</a:t>
            </a:r>
            <a:endParaRPr lang="en-US">
              <a:ea typeface="ＭＳ Ｐゴシック" pitchFamily="-65" charset="-128"/>
              <a:cs typeface="ＭＳ Ｐゴシック" pitchFamily="-65" charset="-128"/>
            </a:endParaRPr>
          </a:p>
        </p:txBody>
      </p:sp>
      <p:sp>
        <p:nvSpPr>
          <p:cNvPr id="17412" name="TextBox 3"/>
          <p:cNvSpPr txBox="1">
            <a:spLocks noChangeArrowheads="1"/>
          </p:cNvSpPr>
          <p:nvPr/>
        </p:nvSpPr>
        <p:spPr bwMode="auto">
          <a:xfrm>
            <a:off x="1447800" y="1905000"/>
            <a:ext cx="6934200" cy="4647427"/>
          </a:xfrm>
          <a:prstGeom prst="rect">
            <a:avLst/>
          </a:prstGeom>
          <a:noFill/>
          <a:ln w="9525">
            <a:noFill/>
            <a:miter lim="800000"/>
            <a:headEnd/>
            <a:tailEnd/>
          </a:ln>
        </p:spPr>
        <p:txBody>
          <a:bodyPr>
            <a:prstTxWarp prst="textNoShape">
              <a:avLst/>
            </a:prstTxWarp>
            <a:spAutoFit/>
          </a:bodyPr>
          <a:lstStyle/>
          <a:p>
            <a:pPr algn="ctr"/>
            <a:endParaRPr lang="en-US" sz="3600" b="1" i="1" dirty="0" smtClean="0">
              <a:solidFill>
                <a:srgbClr val="C1F944"/>
              </a:solidFill>
              <a:latin typeface="+mn-lt"/>
              <a:cs typeface="Arial"/>
            </a:endParaRPr>
          </a:p>
          <a:p>
            <a:pPr algn="ctr"/>
            <a:endParaRPr lang="en-US" sz="4400" b="1" i="1" dirty="0" smtClean="0">
              <a:solidFill>
                <a:srgbClr val="C1F944"/>
              </a:solidFill>
              <a:latin typeface="+mn-lt"/>
              <a:cs typeface="Arial"/>
            </a:endParaRPr>
          </a:p>
          <a:p>
            <a:pPr algn="ctr"/>
            <a:r>
              <a:rPr lang="en-US" sz="4400" b="1" i="1" dirty="0" smtClean="0">
                <a:solidFill>
                  <a:srgbClr val="C1F944"/>
                </a:solidFill>
                <a:latin typeface="+mn-lt"/>
                <a:cs typeface="Arial"/>
              </a:rPr>
              <a:t>EVERYONE HAS A STORY</a:t>
            </a:r>
          </a:p>
          <a:p>
            <a:pPr algn="ctr"/>
            <a:endParaRPr lang="en-US" sz="4400" b="1" i="1" dirty="0" smtClean="0">
              <a:solidFill>
                <a:srgbClr val="C1F944"/>
              </a:solidFill>
              <a:latin typeface="+mn-lt"/>
              <a:cs typeface="Arial"/>
            </a:endParaRPr>
          </a:p>
          <a:p>
            <a:endParaRPr lang="en-US" dirty="0" smtClean="0"/>
          </a:p>
          <a:p>
            <a:endParaRPr lang="en-US" dirty="0" smtClean="0"/>
          </a:p>
          <a:p>
            <a:endParaRPr lang="en-US" dirty="0" smtClean="0"/>
          </a:p>
          <a:p>
            <a:endParaRPr lang="en-US" dirty="0" smtClean="0">
              <a:solidFill>
                <a:schemeClr val="bg1"/>
              </a:solidFill>
            </a:endParaRPr>
          </a:p>
          <a:p>
            <a:endParaRPr lang="en-US" dirty="0"/>
          </a:p>
          <a:p>
            <a:endParaRPr lang="en-US" dirty="0"/>
          </a:p>
          <a:p>
            <a:endParaRPr lang="en-US" dirty="0"/>
          </a:p>
          <a:p>
            <a:endParaRPr lang="en-US" dirty="0"/>
          </a:p>
        </p:txBody>
      </p:sp>
      <p:sp>
        <p:nvSpPr>
          <p:cNvPr id="5" name="Date Placeholder 4"/>
          <p:cNvSpPr>
            <a:spLocks noGrp="1"/>
          </p:cNvSpPr>
          <p:nvPr>
            <p:ph type="dt" sz="half" idx="10"/>
          </p:nvPr>
        </p:nvSpPr>
        <p:spPr/>
        <p:txBody>
          <a:bodyPr/>
          <a:lstStyle/>
          <a:p>
            <a:fld id="{A08C2C4D-CB1E-BA4E-A22D-3DF6DD0F7857}" type="datetime1">
              <a:rPr lang="en-US" smtClean="0"/>
              <a:t>8/10/16</a:t>
            </a:fld>
            <a:endParaRPr lang="en-US"/>
          </a:p>
        </p:txBody>
      </p:sp>
      <p:sp>
        <p:nvSpPr>
          <p:cNvPr id="6" name="Slide Number Placeholder 5"/>
          <p:cNvSpPr>
            <a:spLocks noGrp="1"/>
          </p:cNvSpPr>
          <p:nvPr>
            <p:ph type="sldNum" sz="quarter" idx="12"/>
          </p:nvPr>
        </p:nvSpPr>
        <p:spPr/>
        <p:txBody>
          <a:bodyPr/>
          <a:lstStyle/>
          <a:p>
            <a:fld id="{4F59604A-DDD4-4BE5-9F0F-C50D317D165F}" type="slidenum">
              <a:rPr lang="en-US" smtClean="0"/>
              <a:pPr/>
              <a:t>1</a:t>
            </a:fld>
            <a:endParaRPr lang="en-US"/>
          </a:p>
        </p:txBody>
      </p:sp>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cs typeface="ＭＳ Ｐゴシック" pitchFamily="-65" charset="-128"/>
              </a:rPr>
              <a:t>Evaluation Planning /</a:t>
            </a:r>
            <a:br>
              <a:rPr lang="en-US" dirty="0" smtClean="0">
                <a:ea typeface="ＭＳ Ｐゴシック" pitchFamily="-65" charset="-128"/>
                <a:cs typeface="ＭＳ Ｐゴシック" pitchFamily="-65" charset="-128"/>
              </a:rPr>
            </a:br>
            <a:r>
              <a:rPr lang="en-US" dirty="0" smtClean="0">
                <a:ea typeface="ＭＳ Ｐゴシック" pitchFamily="-65" charset="-128"/>
                <a:cs typeface="ＭＳ Ｐゴシック" pitchFamily="-65" charset="-128"/>
              </a:rPr>
              <a:t>Special Ed Referral</a:t>
            </a:r>
            <a:endParaRPr lang="en-US" dirty="0"/>
          </a:p>
        </p:txBody>
      </p:sp>
      <p:sp>
        <p:nvSpPr>
          <p:cNvPr id="3" name="Content Placeholder 2"/>
          <p:cNvSpPr>
            <a:spLocks noGrp="1"/>
          </p:cNvSpPr>
          <p:nvPr>
            <p:ph idx="1"/>
          </p:nvPr>
        </p:nvSpPr>
        <p:spPr>
          <a:xfrm>
            <a:off x="739775" y="2819400"/>
            <a:ext cx="7662864" cy="3505200"/>
          </a:xfrm>
        </p:spPr>
        <p:txBody>
          <a:bodyPr>
            <a:normAutofit/>
          </a:bodyPr>
          <a:lstStyle/>
          <a:p>
            <a:r>
              <a:rPr lang="en-US" cap="all" dirty="0" smtClean="0"/>
              <a:t>Review existing Data</a:t>
            </a:r>
          </a:p>
          <a:p>
            <a:pPr lvl="1"/>
            <a:r>
              <a:rPr lang="en-US" dirty="0" smtClean="0"/>
              <a:t>Multiple sources of data/information</a:t>
            </a:r>
          </a:p>
          <a:p>
            <a:pPr lvl="1"/>
            <a:r>
              <a:rPr lang="en-US" dirty="0" smtClean="0"/>
              <a:t>Existing state/district assessments</a:t>
            </a:r>
          </a:p>
          <a:p>
            <a:pPr lvl="1"/>
            <a:r>
              <a:rPr lang="en-US" dirty="0" smtClean="0"/>
              <a:t>Observations</a:t>
            </a:r>
          </a:p>
          <a:p>
            <a:pPr lvl="1"/>
            <a:r>
              <a:rPr lang="en-US" dirty="0" smtClean="0"/>
              <a:t>Response to Interventions</a:t>
            </a:r>
          </a:p>
          <a:p>
            <a:pPr lvl="1"/>
            <a:r>
              <a:rPr lang="en-US" dirty="0" smtClean="0"/>
              <a:t>Any information that supports the suspicion that a student is unable to access the general education curriculum without specially designed instruction</a:t>
            </a:r>
          </a:p>
          <a:p>
            <a:pPr lvl="1">
              <a:buNone/>
            </a:pPr>
            <a:endParaRPr lang="en-US" dirty="0" smtClean="0"/>
          </a:p>
          <a:p>
            <a:pPr lvl="1"/>
            <a:endParaRPr lang="en-US" dirty="0"/>
          </a:p>
        </p:txBody>
      </p:sp>
      <p:sp>
        <p:nvSpPr>
          <p:cNvPr id="4" name="Date Placeholder 3"/>
          <p:cNvSpPr>
            <a:spLocks noGrp="1"/>
          </p:cNvSpPr>
          <p:nvPr>
            <p:ph type="dt" sz="half" idx="10"/>
          </p:nvPr>
        </p:nvSpPr>
        <p:spPr/>
        <p:txBody>
          <a:bodyPr/>
          <a:lstStyle/>
          <a:p>
            <a:fld id="{F3C46843-155D-AD4E-888D-4D14FDE7C25B}" type="datetime1">
              <a:rPr lang="en-US" smtClean="0"/>
              <a:t>8/10/16</a:t>
            </a:fld>
            <a:endParaRPr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10</a:t>
            </a:fld>
            <a:endParaRPr kumimoji="0"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cs typeface="ＭＳ Ｐゴシック" pitchFamily="-65" charset="-128"/>
              </a:rPr>
              <a:t>Evaluation Planning /</a:t>
            </a:r>
            <a:br>
              <a:rPr lang="en-US" dirty="0" smtClean="0">
                <a:ea typeface="ＭＳ Ｐゴシック" pitchFamily="-65" charset="-128"/>
                <a:cs typeface="ＭＳ Ｐゴシック" pitchFamily="-65" charset="-128"/>
              </a:rPr>
            </a:br>
            <a:r>
              <a:rPr lang="en-US" dirty="0" smtClean="0">
                <a:ea typeface="ＭＳ Ｐゴシック" pitchFamily="-65" charset="-128"/>
                <a:cs typeface="ＭＳ Ｐゴシック" pitchFamily="-65" charset="-128"/>
              </a:rPr>
              <a:t>Special Ed Referral</a:t>
            </a:r>
            <a:endParaRPr lang="en-US" dirty="0"/>
          </a:p>
        </p:txBody>
      </p:sp>
      <p:sp>
        <p:nvSpPr>
          <p:cNvPr id="3" name="Content Placeholder 2"/>
          <p:cNvSpPr>
            <a:spLocks noGrp="1"/>
          </p:cNvSpPr>
          <p:nvPr>
            <p:ph idx="1"/>
          </p:nvPr>
        </p:nvSpPr>
        <p:spPr/>
        <p:txBody>
          <a:bodyPr/>
          <a:lstStyle/>
          <a:p>
            <a:pPr marL="342900" lvl="1" indent="-342900">
              <a:spcBef>
                <a:spcPts val="2000"/>
              </a:spcBef>
              <a:buClr>
                <a:schemeClr val="accent1"/>
              </a:buClr>
            </a:pPr>
            <a:r>
              <a:rPr lang="en-US" dirty="0" smtClean="0"/>
              <a:t>Determine if team suspects the student has a disability</a:t>
            </a:r>
            <a:r>
              <a:rPr lang="en-US" dirty="0" smtClean="0"/>
              <a:t> </a:t>
            </a:r>
          </a:p>
          <a:p>
            <a:pPr marL="692150" lvl="2" indent="-342900">
              <a:spcBef>
                <a:spcPts val="2000"/>
              </a:spcBef>
            </a:pPr>
            <a:r>
              <a:rPr lang="en-US" dirty="0" smtClean="0"/>
              <a:t>I</a:t>
            </a:r>
            <a:r>
              <a:rPr lang="en-US" dirty="0" smtClean="0"/>
              <a:t>f </a:t>
            </a:r>
            <a:r>
              <a:rPr lang="en-US" dirty="0" smtClean="0"/>
              <a:t>so, is additional  information </a:t>
            </a:r>
            <a:r>
              <a:rPr lang="en-US" dirty="0" smtClean="0"/>
              <a:t>needed to identify the disability and special/related services?</a:t>
            </a:r>
          </a:p>
          <a:p>
            <a:pPr marL="692150" lvl="2" indent="-342900">
              <a:spcBef>
                <a:spcPts val="2000"/>
              </a:spcBef>
            </a:pPr>
            <a:r>
              <a:rPr lang="en-US" dirty="0" smtClean="0"/>
              <a:t>Identify additional information by category (General intelligence, Academic, Social/Emotional, Communication, Health, Motor, Other)</a:t>
            </a:r>
          </a:p>
          <a:p>
            <a:endParaRPr lang="en-US" dirty="0"/>
          </a:p>
        </p:txBody>
      </p:sp>
      <p:sp>
        <p:nvSpPr>
          <p:cNvPr id="4" name="Date Placeholder 3"/>
          <p:cNvSpPr>
            <a:spLocks noGrp="1"/>
          </p:cNvSpPr>
          <p:nvPr>
            <p:ph type="dt" sz="half" idx="10"/>
          </p:nvPr>
        </p:nvSpPr>
        <p:spPr/>
        <p:txBody>
          <a:bodyPr/>
          <a:lstStyle/>
          <a:p>
            <a:fld id="{3B8DE5E4-8F6B-6C46-B7F5-B0048D14850D}"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11</a:t>
            </a:fld>
            <a:endParaRPr kumimoji="0"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for Evaluation</a:t>
            </a:r>
            <a:endParaRPr lang="en-US" dirty="0"/>
          </a:p>
        </p:txBody>
      </p:sp>
      <p:sp>
        <p:nvSpPr>
          <p:cNvPr id="3" name="Content Placeholder 2"/>
          <p:cNvSpPr>
            <a:spLocks noGrp="1"/>
          </p:cNvSpPr>
          <p:nvPr>
            <p:ph idx="1"/>
          </p:nvPr>
        </p:nvSpPr>
        <p:spPr>
          <a:xfrm>
            <a:off x="739775" y="2209800"/>
            <a:ext cx="7662864" cy="4191000"/>
          </a:xfrm>
        </p:spPr>
        <p:txBody>
          <a:bodyPr>
            <a:normAutofit fontScale="92500" lnSpcReduction="10000"/>
          </a:bodyPr>
          <a:lstStyle/>
          <a:p>
            <a:r>
              <a:rPr lang="en-US" dirty="0" smtClean="0"/>
              <a:t>Document if additional information is needed on Consent form</a:t>
            </a:r>
          </a:p>
          <a:p>
            <a:r>
              <a:rPr lang="en-US" dirty="0" smtClean="0"/>
              <a:t>Identify areas for formal/informal assessment/observation   (NOT specific assessments)</a:t>
            </a:r>
          </a:p>
          <a:p>
            <a:r>
              <a:rPr lang="en-US" dirty="0" smtClean="0"/>
              <a:t>Document (PWN) how the team came to this decision</a:t>
            </a:r>
          </a:p>
          <a:p>
            <a:r>
              <a:rPr lang="en-US" dirty="0" smtClean="0"/>
              <a:t>Gain consent in writing to either use existing data or gather additional data</a:t>
            </a:r>
          </a:p>
          <a:p>
            <a:r>
              <a:rPr lang="en-US" dirty="0" smtClean="0"/>
              <a:t>This STARTS the 60-day timeline!</a:t>
            </a:r>
          </a:p>
          <a:p>
            <a:r>
              <a:rPr lang="en-US" dirty="0" smtClean="0"/>
              <a:t>Schedule Eligibility Meeting within the 60 day timeline</a:t>
            </a:r>
          </a:p>
          <a:p>
            <a:r>
              <a:rPr lang="en-US" dirty="0" smtClean="0"/>
              <a:t>Send Notice of Meeting</a:t>
            </a:r>
            <a:endParaRPr lang="en-US" dirty="0"/>
          </a:p>
        </p:txBody>
      </p:sp>
      <p:sp>
        <p:nvSpPr>
          <p:cNvPr id="4" name="Date Placeholder 3"/>
          <p:cNvSpPr>
            <a:spLocks noGrp="1"/>
          </p:cNvSpPr>
          <p:nvPr>
            <p:ph type="dt" sz="half" idx="10"/>
          </p:nvPr>
        </p:nvSpPr>
        <p:spPr/>
        <p:txBody>
          <a:bodyPr/>
          <a:lstStyle/>
          <a:p>
            <a:fld id="{E1567C09-57D9-B942-ADBC-6DC2B1E3442C}"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12</a:t>
            </a:fld>
            <a:endParaRPr kumimoji="0"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a:t>
            </a:r>
            <a:endParaRPr lang="en-US" dirty="0"/>
          </a:p>
        </p:txBody>
      </p:sp>
      <p:sp>
        <p:nvSpPr>
          <p:cNvPr id="3" name="Content Placeholder 2"/>
          <p:cNvSpPr>
            <a:spLocks noGrp="1"/>
          </p:cNvSpPr>
          <p:nvPr>
            <p:ph idx="1"/>
          </p:nvPr>
        </p:nvSpPr>
        <p:spPr>
          <a:xfrm>
            <a:off x="739775" y="2770094"/>
            <a:ext cx="7662864" cy="3478306"/>
          </a:xfrm>
        </p:spPr>
        <p:txBody>
          <a:bodyPr/>
          <a:lstStyle/>
          <a:p>
            <a:r>
              <a:rPr lang="en-US" dirty="0" smtClean="0"/>
              <a:t>Perform/Collect the additional data as documented on the consent form</a:t>
            </a:r>
          </a:p>
          <a:p>
            <a:r>
              <a:rPr lang="en-US" dirty="0" smtClean="0"/>
              <a:t>This may include formal and informal measures within the areas of consent (observations, rating scales, individually administered assessments, interviews, etc…)</a:t>
            </a:r>
          </a:p>
          <a:p>
            <a:r>
              <a:rPr lang="en-US" dirty="0" smtClean="0"/>
              <a:t>MUST match the areas of consent (Consent for Social/Emotional = new social/emotional data)</a:t>
            </a:r>
          </a:p>
          <a:p>
            <a:endParaRPr lang="en-US" dirty="0"/>
          </a:p>
        </p:txBody>
      </p:sp>
      <p:sp>
        <p:nvSpPr>
          <p:cNvPr id="4" name="Date Placeholder 3"/>
          <p:cNvSpPr>
            <a:spLocks noGrp="1"/>
          </p:cNvSpPr>
          <p:nvPr>
            <p:ph type="dt" sz="half" idx="10"/>
          </p:nvPr>
        </p:nvSpPr>
        <p:spPr/>
        <p:txBody>
          <a:bodyPr/>
          <a:lstStyle/>
          <a:p>
            <a:fld id="{E1567C09-57D9-B942-ADBC-6DC2B1E3442C}"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13</a:t>
            </a:fld>
            <a:endParaRPr kumimoji="0"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90600" y="0"/>
            <a:ext cx="7697788" cy="762000"/>
          </a:xfrm>
        </p:spPr>
        <p:txBody>
          <a:bodyPr/>
          <a:lstStyle/>
          <a:p>
            <a:pPr eaLnBrk="1" hangingPunct="1"/>
            <a:r>
              <a:rPr lang="en-US" dirty="0">
                <a:ea typeface="ＭＳ Ｐゴシック" pitchFamily="-65" charset="-128"/>
                <a:cs typeface="ＭＳ Ｐゴシック" pitchFamily="-65" charset="-128"/>
              </a:rPr>
              <a:t>Evaluation Report</a:t>
            </a:r>
          </a:p>
        </p:txBody>
      </p:sp>
      <p:sp>
        <p:nvSpPr>
          <p:cNvPr id="35843" name="Rectangle 3"/>
          <p:cNvSpPr>
            <a:spLocks noGrp="1" noChangeArrowheads="1"/>
          </p:cNvSpPr>
          <p:nvPr>
            <p:ph idx="1"/>
          </p:nvPr>
        </p:nvSpPr>
        <p:spPr>
          <a:xfrm>
            <a:off x="762000" y="990600"/>
            <a:ext cx="7697788" cy="5257800"/>
          </a:xfrm>
        </p:spPr>
        <p:txBody>
          <a:bodyPr>
            <a:normAutofit fontScale="85000" lnSpcReduction="20000"/>
          </a:bodyPr>
          <a:lstStyle/>
          <a:p>
            <a:pPr eaLnBrk="1" hangingPunct="1"/>
            <a:r>
              <a:rPr lang="en-US" sz="2400" dirty="0">
                <a:solidFill>
                  <a:schemeClr val="accent1">
                    <a:lumMod val="60000"/>
                    <a:lumOff val="40000"/>
                  </a:schemeClr>
                </a:solidFill>
                <a:ea typeface="ＭＳ Ｐゴシック" pitchFamily="-65" charset="-128"/>
                <a:cs typeface="ＭＳ Ｐゴシック" pitchFamily="-65" charset="-128"/>
              </a:rPr>
              <a:t>Summary documenting:</a:t>
            </a:r>
            <a:endParaRPr lang="en-US" sz="2400" dirty="0" smtClean="0">
              <a:solidFill>
                <a:schemeClr val="accent1">
                  <a:lumMod val="60000"/>
                  <a:lumOff val="40000"/>
                </a:schemeClr>
              </a:solidFill>
              <a:ea typeface="ＭＳ Ｐゴシック" pitchFamily="-65" charset="-128"/>
              <a:cs typeface="ＭＳ Ｐゴシック" pitchFamily="-65" charset="-128"/>
            </a:endParaRPr>
          </a:p>
          <a:p>
            <a:pPr lvl="1" eaLnBrk="1" hangingPunct="1"/>
            <a:r>
              <a:rPr lang="en-US" sz="2400" dirty="0" smtClean="0">
                <a:solidFill>
                  <a:schemeClr val="accent1">
                    <a:lumMod val="60000"/>
                    <a:lumOff val="40000"/>
                  </a:schemeClr>
                </a:solidFill>
              </a:rPr>
              <a:t>Student Performance Data</a:t>
            </a:r>
          </a:p>
          <a:p>
            <a:pPr lvl="1" eaLnBrk="1" hangingPunct="1"/>
            <a:r>
              <a:rPr lang="en-US" sz="2400" dirty="0" smtClean="0">
                <a:solidFill>
                  <a:schemeClr val="accent1">
                    <a:lumMod val="60000"/>
                    <a:lumOff val="40000"/>
                  </a:schemeClr>
                </a:solidFill>
              </a:rPr>
              <a:t>Sources </a:t>
            </a:r>
            <a:r>
              <a:rPr lang="en-US" sz="2400" dirty="0">
                <a:solidFill>
                  <a:schemeClr val="accent1">
                    <a:lumMod val="60000"/>
                    <a:lumOff val="40000"/>
                  </a:schemeClr>
                </a:solidFill>
              </a:rPr>
              <a:t>of information </a:t>
            </a:r>
          </a:p>
          <a:p>
            <a:pPr lvl="1" eaLnBrk="1" hangingPunct="1"/>
            <a:r>
              <a:rPr lang="en-US" sz="2400" dirty="0">
                <a:solidFill>
                  <a:schemeClr val="accent1">
                    <a:lumMod val="60000"/>
                    <a:lumOff val="40000"/>
                  </a:schemeClr>
                </a:solidFill>
              </a:rPr>
              <a:t>Assessment methods used </a:t>
            </a:r>
          </a:p>
          <a:p>
            <a:pPr lvl="1" eaLnBrk="1" hangingPunct="1"/>
            <a:r>
              <a:rPr lang="en-US" sz="2400" dirty="0"/>
              <a:t>Results obtained </a:t>
            </a:r>
          </a:p>
          <a:p>
            <a:pPr lvl="1" eaLnBrk="1" hangingPunct="1"/>
            <a:r>
              <a:rPr lang="en-US" sz="2400" dirty="0" err="1"/>
              <a:t>Date(s</a:t>
            </a:r>
            <a:r>
              <a:rPr lang="en-US" sz="2400" dirty="0"/>
              <a:t>) the </a:t>
            </a:r>
            <a:r>
              <a:rPr lang="en-US" sz="2400" dirty="0" err="1"/>
              <a:t>assessment(s</a:t>
            </a:r>
            <a:r>
              <a:rPr lang="en-US" sz="2400" dirty="0"/>
              <a:t>) was administered </a:t>
            </a:r>
          </a:p>
          <a:p>
            <a:pPr eaLnBrk="1" hangingPunct="1"/>
            <a:r>
              <a:rPr lang="en-US" sz="2400" dirty="0">
                <a:ea typeface="ＭＳ Ｐゴシック" pitchFamily="-65" charset="-128"/>
                <a:cs typeface="ＭＳ Ｐゴシック" pitchFamily="-65" charset="-128"/>
              </a:rPr>
              <a:t>Analysis of raw evaluation data </a:t>
            </a:r>
          </a:p>
          <a:p>
            <a:pPr eaLnBrk="1" hangingPunct="1"/>
            <a:r>
              <a:rPr lang="en-US" sz="2400" dirty="0">
                <a:ea typeface="ＭＳ Ｐゴシック" pitchFamily="-65" charset="-128"/>
                <a:cs typeface="ＭＳ Ｐゴシック" pitchFamily="-65" charset="-128"/>
              </a:rPr>
              <a:t>Identifies student's strengths, needs, and implications for </a:t>
            </a:r>
            <a:r>
              <a:rPr lang="en-US" sz="2400" dirty="0" smtClean="0">
                <a:ea typeface="ＭＳ Ｐゴシック" pitchFamily="-65" charset="-128"/>
                <a:cs typeface="ＭＳ Ｐゴシック" pitchFamily="-65" charset="-128"/>
              </a:rPr>
              <a:t>instruction</a:t>
            </a:r>
          </a:p>
          <a:p>
            <a:pPr eaLnBrk="1" hangingPunct="1"/>
            <a:r>
              <a:rPr lang="en-US" sz="2400" dirty="0" smtClean="0">
                <a:ea typeface="ＭＳ Ｐゴシック" pitchFamily="-65" charset="-128"/>
                <a:cs typeface="ＭＳ Ｐゴシック" pitchFamily="-65" charset="-128"/>
              </a:rPr>
              <a:t>Parent / Student Data</a:t>
            </a:r>
          </a:p>
          <a:p>
            <a:pPr eaLnBrk="1" hangingPunct="1"/>
            <a:r>
              <a:rPr lang="en-US" sz="2400" dirty="0">
                <a:ea typeface="ＭＳ Ｐゴシック" pitchFamily="-65" charset="-128"/>
                <a:cs typeface="ＭＳ Ｐゴシック" pitchFamily="-65" charset="-128"/>
              </a:rPr>
              <a:t>Jargon free</a:t>
            </a:r>
          </a:p>
          <a:p>
            <a:pPr eaLnBrk="1" hangingPunct="1"/>
            <a:r>
              <a:rPr lang="en-US" sz="2400" dirty="0">
                <a:ea typeface="ＭＳ Ｐゴシック" pitchFamily="-65" charset="-128"/>
                <a:cs typeface="ＭＳ Ｐゴシック" pitchFamily="-65" charset="-128"/>
              </a:rPr>
              <a:t>Collaboratively developed</a:t>
            </a:r>
          </a:p>
          <a:p>
            <a:pPr eaLnBrk="1" hangingPunct="1"/>
            <a:r>
              <a:rPr lang="en-US" sz="2400" dirty="0">
                <a:ea typeface="ＭＳ Ｐゴシック" pitchFamily="-65" charset="-128"/>
                <a:cs typeface="ＭＳ Ｐゴシック" pitchFamily="-65" charset="-128"/>
              </a:rPr>
              <a:t>Emphasizes whole student across settings</a:t>
            </a:r>
          </a:p>
        </p:txBody>
      </p:sp>
      <p:pic>
        <p:nvPicPr>
          <p:cNvPr id="35844" name="Picture 5" descr="14954093"/>
          <p:cNvPicPr>
            <a:picLocks noChangeAspect="1" noChangeArrowheads="1"/>
          </p:cNvPicPr>
          <p:nvPr/>
        </p:nvPicPr>
        <p:blipFill>
          <a:blip r:embed="rId3"/>
          <a:srcRect/>
          <a:stretch>
            <a:fillRect/>
          </a:stretch>
        </p:blipFill>
        <p:spPr bwMode="auto">
          <a:xfrm>
            <a:off x="6934200" y="50292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99191740-16B7-2349-BF54-1241EB9EE280}"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14</a:t>
            </a:fld>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ea typeface="ＭＳ Ｐゴシック" pitchFamily="-65" charset="-128"/>
                <a:cs typeface="ＭＳ Ｐゴシック" pitchFamily="-65" charset="-128"/>
              </a:rPr>
              <a:t>Evaluation Report</a:t>
            </a:r>
          </a:p>
        </p:txBody>
      </p:sp>
      <p:sp>
        <p:nvSpPr>
          <p:cNvPr id="37891" name="Content Placeholder 2"/>
          <p:cNvSpPr>
            <a:spLocks noGrp="1"/>
          </p:cNvSpPr>
          <p:nvPr>
            <p:ph idx="1"/>
          </p:nvPr>
        </p:nvSpPr>
        <p:spPr>
          <a:xfrm>
            <a:off x="739775" y="2362200"/>
            <a:ext cx="7662864" cy="3962400"/>
          </a:xfrm>
        </p:spPr>
        <p:txBody>
          <a:bodyPr>
            <a:normAutofit lnSpcReduction="10000"/>
          </a:bodyPr>
          <a:lstStyle/>
          <a:p>
            <a:r>
              <a:rPr lang="en-US" dirty="0" smtClean="0">
                <a:ea typeface="ＭＳ Ｐゴシック" pitchFamily="-65" charset="-128"/>
                <a:cs typeface="ＭＳ Ｐゴシック" pitchFamily="-65" charset="-128"/>
              </a:rPr>
              <a:t>Includes performance on state, local, classroom assessments in comparison to peers (Gap Analysis)</a:t>
            </a:r>
          </a:p>
          <a:p>
            <a:r>
              <a:rPr lang="en-US" dirty="0" smtClean="0">
                <a:ea typeface="ＭＳ Ｐゴシック" pitchFamily="-65" charset="-128"/>
                <a:cs typeface="ＭＳ Ｐゴシック" pitchFamily="-65" charset="-128"/>
              </a:rPr>
              <a:t>Includes Progress Monitoring Data</a:t>
            </a:r>
          </a:p>
          <a:p>
            <a:r>
              <a:rPr lang="en-US" dirty="0" smtClean="0">
                <a:ea typeface="ＭＳ Ｐゴシック" pitchFamily="-65" charset="-128"/>
                <a:cs typeface="ＭＳ Ｐゴシック" pitchFamily="-65" charset="-128"/>
              </a:rPr>
              <a:t>Observation describes classroom performance academically, behaviorally, physically, socially, etc</a:t>
            </a:r>
            <a:r>
              <a:rPr lang="en-US" dirty="0" smtClean="0">
                <a:ea typeface="ＭＳ Ｐゴシック" pitchFamily="-65" charset="-128"/>
                <a:cs typeface="ＭＳ Ｐゴシック" pitchFamily="-65" charset="-128"/>
              </a:rPr>
              <a:t>…</a:t>
            </a:r>
          </a:p>
          <a:p>
            <a:r>
              <a:rPr lang="en-US" dirty="0" smtClean="0">
                <a:ea typeface="ＭＳ Ｐゴシック" pitchFamily="-65" charset="-128"/>
                <a:cs typeface="ＭＳ Ｐゴシック" pitchFamily="-65" charset="-128"/>
              </a:rPr>
              <a:t>It should NOT include:</a:t>
            </a:r>
          </a:p>
          <a:p>
            <a:pPr lvl="1"/>
            <a:r>
              <a:rPr lang="en-US" dirty="0" smtClean="0">
                <a:ea typeface="ＭＳ Ｐゴシック" pitchFamily="-65" charset="-128"/>
                <a:cs typeface="ＭＳ Ｐゴシック" pitchFamily="-65" charset="-128"/>
              </a:rPr>
              <a:t>Recommendations for eligibility</a:t>
            </a:r>
          </a:p>
          <a:p>
            <a:pPr lvl="1"/>
            <a:r>
              <a:rPr lang="en-US" dirty="0" smtClean="0">
                <a:ea typeface="ＭＳ Ｐゴシック" pitchFamily="-65" charset="-128"/>
                <a:cs typeface="ＭＳ Ｐゴシック" pitchFamily="-65" charset="-128"/>
              </a:rPr>
              <a:t>Identify a specific disability classification</a:t>
            </a:r>
          </a:p>
          <a:p>
            <a:pPr lvl="1"/>
            <a:r>
              <a:rPr lang="en-US" dirty="0" smtClean="0">
                <a:ea typeface="ＭＳ Ｐゴシック" pitchFamily="-65" charset="-128"/>
                <a:cs typeface="ＭＳ Ｐゴシック" pitchFamily="-65" charset="-128"/>
              </a:rPr>
              <a:t>Discuss placement options</a:t>
            </a:r>
          </a:p>
          <a:p>
            <a:pPr lvl="1"/>
            <a:endParaRPr lang="en-US" dirty="0" smtClean="0">
              <a:ea typeface="ＭＳ Ｐゴシック" pitchFamily="-65" charset="-128"/>
              <a:cs typeface="ＭＳ Ｐゴシック" pitchFamily="-65" charset="-128"/>
            </a:endParaRPr>
          </a:p>
        </p:txBody>
      </p:sp>
      <p:sp>
        <p:nvSpPr>
          <p:cNvPr id="4" name="Date Placeholder 3"/>
          <p:cNvSpPr>
            <a:spLocks noGrp="1"/>
          </p:cNvSpPr>
          <p:nvPr>
            <p:ph type="dt" sz="half" idx="10"/>
          </p:nvPr>
        </p:nvSpPr>
        <p:spPr/>
        <p:txBody>
          <a:bodyPr/>
          <a:lstStyle/>
          <a:p>
            <a:fld id="{07325F50-76B7-4640-A4D3-4A9742197A57}"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15</a:t>
            </a:fld>
            <a:endParaRPr kumimoji="0"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Special Education?</a:t>
            </a:r>
            <a:endParaRPr lang="en-US" dirty="0"/>
          </a:p>
        </p:txBody>
      </p:sp>
      <p:sp>
        <p:nvSpPr>
          <p:cNvPr id="3" name="Content Placeholder 2"/>
          <p:cNvSpPr>
            <a:spLocks noGrp="1"/>
          </p:cNvSpPr>
          <p:nvPr>
            <p:ph idx="1"/>
          </p:nvPr>
        </p:nvSpPr>
        <p:spPr>
          <a:xfrm>
            <a:off x="739775" y="2209800"/>
            <a:ext cx="7662864" cy="3827463"/>
          </a:xfrm>
        </p:spPr>
        <p:txBody>
          <a:bodyPr/>
          <a:lstStyle/>
          <a:p>
            <a:pPr lvl="0">
              <a:buNone/>
            </a:pPr>
            <a:r>
              <a:rPr lang="en-US" dirty="0" smtClean="0"/>
              <a:t>Discuss these questions as a team:</a:t>
            </a:r>
          </a:p>
          <a:p>
            <a:pPr lvl="0"/>
            <a:r>
              <a:rPr lang="en-US" dirty="0" smtClean="0"/>
              <a:t>Is this evaluation sufficiently comprehensive to identify all the students special and related service needs?</a:t>
            </a:r>
          </a:p>
          <a:p>
            <a:pPr lvl="0"/>
            <a:r>
              <a:rPr lang="en-US" dirty="0" smtClean="0"/>
              <a:t>From this information/data, can the student receive reasonable educational benefit from general </a:t>
            </a:r>
            <a:r>
              <a:rPr lang="en-US" dirty="0" smtClean="0"/>
              <a:t>education with differentiated instruction?</a:t>
            </a:r>
            <a:endParaRPr lang="en-US" dirty="0" smtClean="0"/>
          </a:p>
          <a:p>
            <a:pPr lvl="0"/>
            <a:r>
              <a:rPr lang="en-US" dirty="0" smtClean="0"/>
              <a:t>Are the deficits due to lack of instruction or limited English?</a:t>
            </a:r>
          </a:p>
        </p:txBody>
      </p:sp>
      <p:sp>
        <p:nvSpPr>
          <p:cNvPr id="4" name="Date Placeholder 3"/>
          <p:cNvSpPr>
            <a:spLocks noGrp="1"/>
          </p:cNvSpPr>
          <p:nvPr>
            <p:ph type="dt" sz="half" idx="10"/>
          </p:nvPr>
        </p:nvSpPr>
        <p:spPr/>
        <p:txBody>
          <a:bodyPr/>
          <a:lstStyle/>
          <a:p>
            <a:fld id="{69D8D618-F5AE-2F45-BCE1-96C7C2BBA557}"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16</a:t>
            </a:fld>
            <a:endParaRPr kumimoji="0"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a:ea typeface="ＭＳ Ｐゴシック" pitchFamily="-65" charset="-128"/>
                <a:cs typeface="ＭＳ Ｐゴシック" pitchFamily="-65" charset="-128"/>
              </a:rPr>
              <a:t>Eligibility</a:t>
            </a:r>
            <a:r>
              <a:rPr lang="en-US" dirty="0" smtClean="0">
                <a:ea typeface="ＭＳ Ｐゴシック" pitchFamily="-65" charset="-128"/>
                <a:cs typeface="ＭＳ Ｐゴシック" pitchFamily="-65" charset="-128"/>
              </a:rPr>
              <a:t> Determination</a:t>
            </a:r>
            <a:endParaRPr lang="en-US" dirty="0">
              <a:ea typeface="ＭＳ Ｐゴシック" pitchFamily="-65" charset="-128"/>
              <a:cs typeface="ＭＳ Ｐゴシック" pitchFamily="-65" charset="-128"/>
            </a:endParaRPr>
          </a:p>
        </p:txBody>
      </p:sp>
      <p:sp>
        <p:nvSpPr>
          <p:cNvPr id="39939" name="Rectangle 3"/>
          <p:cNvSpPr>
            <a:spLocks noGrp="1" noChangeArrowheads="1"/>
          </p:cNvSpPr>
          <p:nvPr>
            <p:ph idx="1"/>
          </p:nvPr>
        </p:nvSpPr>
        <p:spPr/>
        <p:txBody>
          <a:bodyPr>
            <a:normAutofit fontScale="77500" lnSpcReduction="20000"/>
          </a:bodyPr>
          <a:lstStyle/>
          <a:p>
            <a:pPr eaLnBrk="1" hangingPunct="1">
              <a:buNone/>
            </a:pPr>
            <a:r>
              <a:rPr lang="en-US" sz="2400" dirty="0" smtClean="0"/>
              <a:t>The purpose of the Eligibility Meeting is to determine a student’s eligibility to receive special education services by:</a:t>
            </a:r>
          </a:p>
          <a:p>
            <a:pPr eaLnBrk="1" hangingPunct="1">
              <a:buNone/>
            </a:pPr>
            <a:r>
              <a:rPr lang="en-US" sz="2400" dirty="0" smtClean="0"/>
              <a:t>1.) Developing and documenting a profile of the student’s academic and behavioral functioning, including current levels of performance;</a:t>
            </a:r>
          </a:p>
          <a:p>
            <a:pPr eaLnBrk="1" hangingPunct="1">
              <a:buNone/>
            </a:pPr>
            <a:r>
              <a:rPr lang="en-US" sz="2400" dirty="0" smtClean="0"/>
              <a:t>2.) Discussing characteristics exhibited by the student that support or refute the identification of a disability; and</a:t>
            </a:r>
          </a:p>
          <a:p>
            <a:pPr eaLnBrk="1" hangingPunct="1">
              <a:buNone/>
            </a:pPr>
            <a:r>
              <a:rPr lang="en-US" sz="2400" dirty="0" smtClean="0"/>
              <a:t>3.) Determining whether there is, or continues to be, an adverse impact on the student’s educational performance.</a:t>
            </a:r>
            <a:endParaRPr lang="en-US" sz="2400" dirty="0" smtClean="0">
              <a:solidFill>
                <a:srgbClr val="D11726"/>
              </a:solidFill>
              <a:ea typeface="ＭＳ Ｐゴシック" pitchFamily="-65" charset="-128"/>
              <a:cs typeface="ＭＳ Ｐゴシック" pitchFamily="-65" charset="-128"/>
            </a:endParaRPr>
          </a:p>
          <a:p>
            <a:pPr eaLnBrk="1" hangingPunct="1"/>
            <a:r>
              <a:rPr lang="en-US" sz="2400" dirty="0" smtClean="0">
                <a:ea typeface="ＭＳ Ｐゴシック" pitchFamily="-65" charset="-128"/>
                <a:cs typeface="ＭＳ Ｐゴシック" pitchFamily="-65" charset="-128"/>
              </a:rPr>
              <a:t>Exclusionary factors</a:t>
            </a:r>
          </a:p>
          <a:p>
            <a:pPr eaLnBrk="1" hangingPunct="1">
              <a:buNone/>
            </a:pPr>
            <a:endParaRPr lang="en-US" sz="2400" dirty="0">
              <a:solidFill>
                <a:srgbClr val="D11726"/>
              </a:solidFill>
              <a:ea typeface="ＭＳ Ｐゴシック" pitchFamily="-65" charset="-128"/>
              <a:cs typeface="ＭＳ Ｐゴシック" pitchFamily="-65" charset="-128"/>
            </a:endParaRPr>
          </a:p>
        </p:txBody>
      </p:sp>
      <p:pic>
        <p:nvPicPr>
          <p:cNvPr id="39940" name="Picture 5" descr="14954093"/>
          <p:cNvPicPr>
            <a:picLocks noChangeAspect="1" noChangeArrowheads="1"/>
          </p:cNvPicPr>
          <p:nvPr/>
        </p:nvPicPr>
        <p:blipFill>
          <a:blip r:embed="rId3"/>
          <a:srcRect/>
          <a:stretch>
            <a:fillRect/>
          </a:stretch>
        </p:blipFill>
        <p:spPr bwMode="auto">
          <a:xfrm>
            <a:off x="7239000" y="45720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532F20A0-D258-034A-B660-9313E01EE11D}"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17</a:t>
            </a:fld>
            <a:endParaRPr kumimoji="0"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for Initial Placement in Special Education</a:t>
            </a:r>
            <a:endParaRPr lang="en-US" dirty="0"/>
          </a:p>
        </p:txBody>
      </p:sp>
      <p:sp>
        <p:nvSpPr>
          <p:cNvPr id="3" name="Content Placeholder 2"/>
          <p:cNvSpPr>
            <a:spLocks noGrp="1"/>
          </p:cNvSpPr>
          <p:nvPr>
            <p:ph idx="1"/>
          </p:nvPr>
        </p:nvSpPr>
        <p:spPr/>
        <p:txBody>
          <a:bodyPr/>
          <a:lstStyle/>
          <a:p>
            <a:r>
              <a:rPr lang="en-US" dirty="0" smtClean="0"/>
              <a:t>Consent “Opens the Door” to special and related services</a:t>
            </a:r>
          </a:p>
          <a:p>
            <a:r>
              <a:rPr lang="en-US" dirty="0" smtClean="0"/>
              <a:t>Consent MUST be obtained prior to developing an IEP and beginning any special services</a:t>
            </a:r>
          </a:p>
          <a:p>
            <a:r>
              <a:rPr lang="en-US" dirty="0" smtClean="0"/>
              <a:t>You are not gaining consent for specific services, just consent to serve them.  </a:t>
            </a:r>
          </a:p>
          <a:p>
            <a:r>
              <a:rPr lang="en-US" dirty="0" smtClean="0"/>
              <a:t>A parent may refuse consent, or withdraw this consent later. </a:t>
            </a:r>
            <a:endParaRPr lang="en-US" dirty="0"/>
          </a:p>
        </p:txBody>
      </p:sp>
      <p:sp>
        <p:nvSpPr>
          <p:cNvPr id="4" name="Date Placeholder 3"/>
          <p:cNvSpPr>
            <a:spLocks noGrp="1"/>
          </p:cNvSpPr>
          <p:nvPr>
            <p:ph type="dt" sz="half" idx="10"/>
          </p:nvPr>
        </p:nvSpPr>
        <p:spPr/>
        <p:txBody>
          <a:bodyPr/>
          <a:lstStyle/>
          <a:p>
            <a:fld id="{E1567C09-57D9-B942-ADBC-6DC2B1E3442C}"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18</a:t>
            </a:fld>
            <a:endParaRPr kumimoji="0"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ea typeface="ＭＳ Ｐゴシック" pitchFamily="-65" charset="-128"/>
                <a:cs typeface="ＭＳ Ｐゴシック" pitchFamily="-65" charset="-128"/>
              </a:rPr>
              <a:t>New Eligibility Categories</a:t>
            </a:r>
          </a:p>
        </p:txBody>
      </p:sp>
      <p:sp>
        <p:nvSpPr>
          <p:cNvPr id="3" name="Content Placeholder 2"/>
          <p:cNvSpPr>
            <a:spLocks noGrp="1"/>
          </p:cNvSpPr>
          <p:nvPr>
            <p:ph idx="1"/>
          </p:nvPr>
        </p:nvSpPr>
        <p:spPr>
          <a:xfrm>
            <a:off x="990600" y="2133600"/>
            <a:ext cx="7697788" cy="4572000"/>
          </a:xfrm>
        </p:spPr>
        <p:txBody>
          <a:bodyPr numCol="2">
            <a:normAutofit fontScale="92500" lnSpcReduction="10000"/>
          </a:bodyPr>
          <a:lstStyle/>
          <a:p>
            <a:pPr>
              <a:defRPr/>
            </a:pPr>
            <a:r>
              <a:rPr lang="en-US" sz="2800" i="1" dirty="0" smtClean="0"/>
              <a:t>Intellectual Disability</a:t>
            </a:r>
          </a:p>
          <a:p>
            <a:pPr>
              <a:defRPr/>
            </a:pPr>
            <a:r>
              <a:rPr lang="en-US" sz="2800" i="1" dirty="0" smtClean="0"/>
              <a:t>Serious Emotional Disability</a:t>
            </a:r>
          </a:p>
          <a:p>
            <a:pPr>
              <a:defRPr/>
            </a:pPr>
            <a:r>
              <a:rPr lang="en-US" sz="2800" i="1" dirty="0" smtClean="0"/>
              <a:t>Autism Spectrum Disorder</a:t>
            </a:r>
          </a:p>
          <a:p>
            <a:pPr>
              <a:defRPr/>
            </a:pPr>
            <a:r>
              <a:rPr lang="en-US" sz="2800" i="1" dirty="0" smtClean="0"/>
              <a:t>Traumatic Brain Injury</a:t>
            </a:r>
          </a:p>
          <a:p>
            <a:pPr>
              <a:defRPr/>
            </a:pPr>
            <a:r>
              <a:rPr lang="en-US" sz="2800" i="1" dirty="0" smtClean="0"/>
              <a:t>Developmental Delay (3-8)</a:t>
            </a:r>
          </a:p>
          <a:p>
            <a:pPr>
              <a:defRPr/>
            </a:pPr>
            <a:r>
              <a:rPr lang="en-US" sz="2800" i="1" dirty="0" smtClean="0"/>
              <a:t>Orthopedic Impairment</a:t>
            </a:r>
          </a:p>
          <a:p>
            <a:pPr>
              <a:defRPr/>
            </a:pPr>
            <a:r>
              <a:rPr lang="en-US" sz="2800" i="1" dirty="0" smtClean="0"/>
              <a:t>Other Health Impairment</a:t>
            </a:r>
          </a:p>
          <a:p>
            <a:pPr>
              <a:defRPr/>
            </a:pPr>
            <a:r>
              <a:rPr lang="en-US" sz="2800" i="1" dirty="0" smtClean="0"/>
              <a:t>Deaf/Blindness</a:t>
            </a:r>
          </a:p>
          <a:p>
            <a:pPr>
              <a:defRPr/>
            </a:pPr>
            <a:r>
              <a:rPr lang="en-US" sz="2800" dirty="0" smtClean="0"/>
              <a:t>Hearing Impairment</a:t>
            </a:r>
          </a:p>
          <a:p>
            <a:pPr>
              <a:defRPr/>
            </a:pPr>
            <a:r>
              <a:rPr lang="en-US" sz="2800" dirty="0" smtClean="0"/>
              <a:t>Vision Impairment</a:t>
            </a:r>
          </a:p>
          <a:p>
            <a:pPr>
              <a:defRPr/>
            </a:pPr>
            <a:r>
              <a:rPr lang="en-US" sz="2800" dirty="0" smtClean="0"/>
              <a:t>Specific Learning Disability</a:t>
            </a:r>
          </a:p>
          <a:p>
            <a:pPr>
              <a:defRPr/>
            </a:pPr>
            <a:r>
              <a:rPr lang="en-US" sz="2800" dirty="0" smtClean="0"/>
              <a:t>Speech Language Impairments</a:t>
            </a:r>
          </a:p>
          <a:p>
            <a:pPr>
              <a:defRPr/>
            </a:pPr>
            <a:r>
              <a:rPr lang="en-US" sz="2800" dirty="0" smtClean="0"/>
              <a:t>Multiple Disabilities</a:t>
            </a:r>
          </a:p>
          <a:p>
            <a:pPr>
              <a:defRPr/>
            </a:pPr>
            <a:endParaRPr lang="en-US" dirty="0" smtClean="0"/>
          </a:p>
          <a:p>
            <a:pPr>
              <a:defRPr/>
            </a:pPr>
            <a:endParaRPr lang="en-US" dirty="0"/>
          </a:p>
        </p:txBody>
      </p:sp>
      <p:sp>
        <p:nvSpPr>
          <p:cNvPr id="4" name="Date Placeholder 3"/>
          <p:cNvSpPr>
            <a:spLocks noGrp="1"/>
          </p:cNvSpPr>
          <p:nvPr>
            <p:ph type="dt" sz="half" idx="10"/>
          </p:nvPr>
        </p:nvSpPr>
        <p:spPr/>
        <p:txBody>
          <a:bodyPr/>
          <a:lstStyle/>
          <a:p>
            <a:fld id="{0727C80F-D0B7-2242-BECA-8BE2C615FE42}"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19</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Your Story?</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858FB7F7-A25E-3047-ADAC-8F112C86D7B4}"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2</a:t>
            </a:fld>
            <a:endParaRPr kumimoji="0"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Activity (Pairs)</a:t>
            </a:r>
            <a:endParaRPr lang="en-US" dirty="0"/>
          </a:p>
        </p:txBody>
      </p:sp>
      <p:sp>
        <p:nvSpPr>
          <p:cNvPr id="3" name="Content Placeholder 2"/>
          <p:cNvSpPr>
            <a:spLocks noGrp="1"/>
          </p:cNvSpPr>
          <p:nvPr>
            <p:ph idx="1"/>
          </p:nvPr>
        </p:nvSpPr>
        <p:spPr/>
        <p:txBody>
          <a:bodyPr/>
          <a:lstStyle/>
          <a:p>
            <a:r>
              <a:rPr lang="en-US" dirty="0" smtClean="0"/>
              <a:t>Autism Spectrum Disorder (ASD)    -   Rhonda May</a:t>
            </a:r>
          </a:p>
          <a:p>
            <a:pPr lvl="1"/>
            <a:r>
              <a:rPr lang="en-US" dirty="0" smtClean="0"/>
              <a:t>3 Criteria</a:t>
            </a:r>
          </a:p>
          <a:p>
            <a:pPr lvl="1"/>
            <a:r>
              <a:rPr lang="en-US" dirty="0" smtClean="0"/>
              <a:t>Medical </a:t>
            </a:r>
            <a:r>
              <a:rPr lang="en-US" dirty="0" smtClean="0"/>
              <a:t>vs. Educational</a:t>
            </a:r>
            <a:endParaRPr lang="en-US" dirty="0" smtClean="0"/>
          </a:p>
          <a:p>
            <a:pPr lvl="1"/>
            <a:r>
              <a:rPr lang="en-US" dirty="0" smtClean="0"/>
              <a:t>High Functioning Autism</a:t>
            </a:r>
          </a:p>
          <a:p>
            <a:r>
              <a:rPr lang="en-US" dirty="0" smtClean="0"/>
              <a:t>Specific Learning Disability</a:t>
            </a:r>
          </a:p>
          <a:p>
            <a:pPr lvl="1"/>
            <a:r>
              <a:rPr lang="en-US" dirty="0" smtClean="0"/>
              <a:t>SLD Guidance</a:t>
            </a:r>
          </a:p>
          <a:p>
            <a:pPr lvl="1">
              <a:buNone/>
            </a:pPr>
            <a:endParaRPr lang="en-US" dirty="0" smtClean="0"/>
          </a:p>
        </p:txBody>
      </p:sp>
      <p:sp>
        <p:nvSpPr>
          <p:cNvPr id="4" name="Date Placeholder 3"/>
          <p:cNvSpPr>
            <a:spLocks noGrp="1"/>
          </p:cNvSpPr>
          <p:nvPr>
            <p:ph type="dt" sz="half" idx="10"/>
          </p:nvPr>
        </p:nvSpPr>
        <p:spPr/>
        <p:txBody>
          <a:bodyPr/>
          <a:lstStyle/>
          <a:p>
            <a:fld id="{E1567C09-57D9-B942-ADBC-6DC2B1E3442C}"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20</a:t>
            </a:fld>
            <a:endParaRPr kumimoji="0"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ea typeface="ＭＳ Ｐゴシック" pitchFamily="-65" charset="-128"/>
                <a:cs typeface="ＭＳ Ｐゴシック" pitchFamily="-65" charset="-128"/>
              </a:rPr>
              <a:t>IEP Development</a:t>
            </a:r>
          </a:p>
        </p:txBody>
      </p:sp>
      <p:sp>
        <p:nvSpPr>
          <p:cNvPr id="45059" name="Rectangle 3"/>
          <p:cNvSpPr>
            <a:spLocks noGrp="1" noChangeArrowheads="1"/>
          </p:cNvSpPr>
          <p:nvPr>
            <p:ph idx="1"/>
          </p:nvPr>
        </p:nvSpPr>
        <p:spPr/>
        <p:txBody>
          <a:bodyPr>
            <a:normAutofit fontScale="85000" lnSpcReduction="20000"/>
          </a:bodyPr>
          <a:lstStyle/>
          <a:p>
            <a:pPr eaLnBrk="1" hangingPunct="1"/>
            <a:r>
              <a:rPr lang="en-US" dirty="0">
                <a:ea typeface="ＭＳ Ｐゴシック" pitchFamily="-65" charset="-128"/>
                <a:cs typeface="ＭＳ Ｐゴシック" pitchFamily="-65" charset="-128"/>
              </a:rPr>
              <a:t>IEP Team Participants:</a:t>
            </a:r>
          </a:p>
          <a:p>
            <a:pPr lvl="1" eaLnBrk="1" hangingPunct="1"/>
            <a:r>
              <a:rPr lang="en-US" dirty="0"/>
              <a:t>Parent</a:t>
            </a:r>
          </a:p>
          <a:p>
            <a:pPr lvl="1" eaLnBrk="1" hangingPunct="1"/>
            <a:r>
              <a:rPr lang="en-US" dirty="0"/>
              <a:t>Student (if appropriate or 15+)</a:t>
            </a:r>
          </a:p>
          <a:p>
            <a:pPr lvl="1" eaLnBrk="1" hangingPunct="1"/>
            <a:r>
              <a:rPr lang="en-US" dirty="0"/>
              <a:t>General Education Teacher of the student*</a:t>
            </a:r>
          </a:p>
          <a:p>
            <a:pPr lvl="1" eaLnBrk="1" hangingPunct="1"/>
            <a:r>
              <a:rPr lang="en-US" dirty="0"/>
              <a:t>Special Education Teacher</a:t>
            </a:r>
          </a:p>
          <a:p>
            <a:pPr lvl="1" eaLnBrk="1" hangingPunct="1"/>
            <a:r>
              <a:rPr lang="en-US" dirty="0"/>
              <a:t>Special Education Director or Designee</a:t>
            </a:r>
            <a:endParaRPr lang="en-US" dirty="0" smtClean="0"/>
          </a:p>
          <a:p>
            <a:pPr lvl="1" eaLnBrk="1" hangingPunct="1">
              <a:buFont typeface="Wingdings" pitchFamily="-65" charset="2"/>
              <a:buNone/>
            </a:pPr>
            <a:r>
              <a:rPr lang="en-US" sz="2000" i="1" dirty="0" smtClean="0"/>
              <a:t>Annuals:  More than one year in district         </a:t>
            </a:r>
          </a:p>
          <a:p>
            <a:pPr lvl="1" eaLnBrk="1" hangingPunct="1">
              <a:buFont typeface="Wingdings" pitchFamily="-65" charset="2"/>
              <a:buNone/>
            </a:pPr>
            <a:r>
              <a:rPr lang="en-US" sz="2000" i="1" dirty="0" err="1" smtClean="0"/>
              <a:t>Evals</a:t>
            </a:r>
            <a:r>
              <a:rPr lang="en-US" sz="2000" i="1" dirty="0" smtClean="0"/>
              <a:t>: Building Leaders, Coordinators, Itinerants, attended Designee Training</a:t>
            </a:r>
          </a:p>
          <a:p>
            <a:pPr eaLnBrk="1" hangingPunct="1">
              <a:buFontTx/>
              <a:buNone/>
            </a:pPr>
            <a:r>
              <a:rPr lang="en-US" sz="2400" dirty="0">
                <a:ea typeface="ＭＳ Ｐゴシック" pitchFamily="-65" charset="-128"/>
                <a:cs typeface="ＭＳ Ｐゴシック" pitchFamily="-65" charset="-128"/>
              </a:rPr>
              <a:t>*If the student is or may be participating in the general education classroom</a:t>
            </a:r>
          </a:p>
          <a:p>
            <a:pPr eaLnBrk="1" hangingPunct="1">
              <a:buFontTx/>
              <a:buNone/>
            </a:pPr>
            <a:endParaRPr lang="en-US" sz="2400" dirty="0">
              <a:ea typeface="ＭＳ Ｐゴシック" pitchFamily="-65" charset="-128"/>
              <a:cs typeface="ＭＳ Ｐゴシック" pitchFamily="-65" charset="-128"/>
            </a:endParaRPr>
          </a:p>
          <a:p>
            <a:pPr eaLnBrk="1" hangingPunct="1">
              <a:buFontTx/>
              <a:buNone/>
            </a:pPr>
            <a:endParaRPr lang="en-US" dirty="0">
              <a:ea typeface="ＭＳ Ｐゴシック" pitchFamily="-65" charset="-128"/>
              <a:cs typeface="ＭＳ Ｐゴシック" pitchFamily="-65" charset="-128"/>
            </a:endParaRPr>
          </a:p>
        </p:txBody>
      </p:sp>
      <p:sp>
        <p:nvSpPr>
          <p:cNvPr id="4" name="Date Placeholder 3"/>
          <p:cNvSpPr>
            <a:spLocks noGrp="1"/>
          </p:cNvSpPr>
          <p:nvPr>
            <p:ph type="dt" sz="half" idx="10"/>
          </p:nvPr>
        </p:nvSpPr>
        <p:spPr/>
        <p:txBody>
          <a:bodyPr/>
          <a:lstStyle/>
          <a:p>
            <a:fld id="{4E5D58E4-0468-974A-908F-9F987ABC4075}"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21</a:t>
            </a:fld>
            <a:endParaRPr kumimoji="0"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ea typeface="ＭＳ Ｐゴシック" pitchFamily="-65" charset="-128"/>
                <a:cs typeface="ＭＳ Ｐゴシック" pitchFamily="-65" charset="-128"/>
              </a:rPr>
              <a:t>IEP Development</a:t>
            </a:r>
          </a:p>
        </p:txBody>
      </p:sp>
      <p:sp>
        <p:nvSpPr>
          <p:cNvPr id="47107" name="Rectangle 3"/>
          <p:cNvSpPr>
            <a:spLocks noGrp="1" noChangeArrowheads="1"/>
          </p:cNvSpPr>
          <p:nvPr>
            <p:ph idx="1"/>
          </p:nvPr>
        </p:nvSpPr>
        <p:spPr/>
        <p:txBody>
          <a:bodyPr/>
          <a:lstStyle/>
          <a:p>
            <a:pPr eaLnBrk="1" hangingPunct="1"/>
            <a:r>
              <a:rPr lang="en-US">
                <a:ea typeface="ＭＳ Ｐゴシック" pitchFamily="-65" charset="-128"/>
                <a:cs typeface="ＭＳ Ｐゴシック" pitchFamily="-65" charset="-128"/>
              </a:rPr>
              <a:t>Excusal</a:t>
            </a:r>
          </a:p>
          <a:p>
            <a:pPr lvl="1" eaLnBrk="1" hangingPunct="1"/>
            <a:r>
              <a:rPr lang="en-US"/>
              <a:t>Applies to required team members</a:t>
            </a:r>
          </a:p>
          <a:p>
            <a:pPr lvl="1" eaLnBrk="1" hangingPunct="1"/>
            <a:r>
              <a:rPr lang="en-US"/>
              <a:t>All or part of the meeting</a:t>
            </a:r>
          </a:p>
          <a:p>
            <a:pPr lvl="1" eaLnBrk="1" hangingPunct="1"/>
            <a:r>
              <a:rPr lang="en-US"/>
              <a:t>Area likely to be discussed?</a:t>
            </a:r>
          </a:p>
          <a:p>
            <a:pPr lvl="1" eaLnBrk="1" hangingPunct="1"/>
            <a:r>
              <a:rPr lang="en-US"/>
              <a:t>Parent or AU can revoke permission for excusal at any time </a:t>
            </a:r>
          </a:p>
        </p:txBody>
      </p:sp>
      <p:pic>
        <p:nvPicPr>
          <p:cNvPr id="47108" name="Picture 4" descr="14954093"/>
          <p:cNvPicPr>
            <a:picLocks noChangeAspect="1" noChangeArrowheads="1"/>
          </p:cNvPicPr>
          <p:nvPr/>
        </p:nvPicPr>
        <p:blipFill>
          <a:blip r:embed="rId3"/>
          <a:srcRect/>
          <a:stretch>
            <a:fillRect/>
          </a:stretch>
        </p:blipFill>
        <p:spPr bwMode="auto">
          <a:xfrm>
            <a:off x="6858000" y="51816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476222DF-1C61-E042-9999-366B78593EF2}"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22</a:t>
            </a:fld>
            <a:endParaRPr kumimoji="0"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dirty="0">
                <a:ea typeface="ＭＳ Ｐゴシック" pitchFamily="-65" charset="-128"/>
                <a:cs typeface="ＭＳ Ｐゴシック" pitchFamily="-65" charset="-128"/>
              </a:rPr>
              <a:t>Present </a:t>
            </a:r>
            <a:r>
              <a:rPr lang="en-US" dirty="0" smtClean="0">
                <a:ea typeface="ＭＳ Ｐゴシック" pitchFamily="-65" charset="-128"/>
                <a:cs typeface="ＭＳ Ｐゴシック" pitchFamily="-65" charset="-128"/>
              </a:rPr>
              <a:t>Levels</a:t>
            </a:r>
            <a:br>
              <a:rPr lang="en-US" dirty="0" smtClean="0">
                <a:ea typeface="ＭＳ Ｐゴシック" pitchFamily="-65" charset="-128"/>
                <a:cs typeface="ＭＳ Ｐゴシック" pitchFamily="-65" charset="-128"/>
              </a:rPr>
            </a:br>
            <a:r>
              <a:rPr lang="en-US" i="1" dirty="0" smtClean="0">
                <a:ea typeface="ＭＳ Ｐゴシック" pitchFamily="-65" charset="-128"/>
                <a:cs typeface="ＭＳ Ｐゴシック" pitchFamily="-65" charset="-128"/>
              </a:rPr>
              <a:t>“Their Story”</a:t>
            </a:r>
            <a:endParaRPr lang="en-US" dirty="0">
              <a:ea typeface="ＭＳ Ｐゴシック" pitchFamily="-65" charset="-128"/>
              <a:cs typeface="ＭＳ Ｐゴシック" pitchFamily="-65" charset="-128"/>
            </a:endParaRPr>
          </a:p>
        </p:txBody>
      </p:sp>
      <p:sp>
        <p:nvSpPr>
          <p:cNvPr id="49155" name="Rectangle 3"/>
          <p:cNvSpPr>
            <a:spLocks noGrp="1" noChangeArrowheads="1"/>
          </p:cNvSpPr>
          <p:nvPr>
            <p:ph idx="1"/>
          </p:nvPr>
        </p:nvSpPr>
        <p:spPr/>
        <p:txBody>
          <a:bodyPr>
            <a:normAutofit fontScale="55000" lnSpcReduction="20000"/>
          </a:bodyPr>
          <a:lstStyle/>
          <a:p>
            <a:pPr eaLnBrk="1" hangingPunct="1"/>
            <a:r>
              <a:rPr lang="en-US" sz="3200">
                <a:ea typeface="ＭＳ Ｐゴシック" pitchFamily="-65" charset="-128"/>
                <a:cs typeface="ＭＳ Ｐゴシック" pitchFamily="-65" charset="-128"/>
              </a:rPr>
              <a:t>Global strengths, preferences and interests with student/parent input</a:t>
            </a:r>
          </a:p>
          <a:p>
            <a:pPr eaLnBrk="1" hangingPunct="1"/>
            <a:r>
              <a:rPr lang="en-US" sz="3200">
                <a:ea typeface="ＭＳ Ｐゴシック" pitchFamily="-65" charset="-128"/>
                <a:cs typeface="ＭＳ Ｐゴシック" pitchFamily="-65" charset="-128"/>
              </a:rPr>
              <a:t>Educational Performance Summary</a:t>
            </a:r>
          </a:p>
          <a:p>
            <a:pPr eaLnBrk="1" hangingPunct="1"/>
            <a:r>
              <a:rPr lang="en-US" sz="3200">
                <a:ea typeface="ＭＳ Ｐゴシック" pitchFamily="-65" charset="-128"/>
                <a:cs typeface="ＭＳ Ｐゴシック" pitchFamily="-65" charset="-128"/>
              </a:rPr>
              <a:t>Impact of Disability – Needs</a:t>
            </a:r>
          </a:p>
          <a:p>
            <a:pPr eaLnBrk="1" hangingPunct="1"/>
            <a:r>
              <a:rPr lang="en-US" sz="3200">
                <a:ea typeface="ＭＳ Ｐゴシック" pitchFamily="-65" charset="-128"/>
                <a:cs typeface="ＭＳ Ｐゴシック" pitchFamily="-65" charset="-128"/>
              </a:rPr>
              <a:t>Caused by the disability, even if not “commonly”</a:t>
            </a:r>
          </a:p>
          <a:p>
            <a:pPr eaLnBrk="1" hangingPunct="1"/>
            <a:r>
              <a:rPr lang="en-US" sz="3200">
                <a:ea typeface="ＭＳ Ｐゴシック" pitchFamily="-65" charset="-128"/>
                <a:cs typeface="ＭＳ Ｐゴシック" pitchFamily="-65" charset="-128"/>
              </a:rPr>
              <a:t>Collaboratively developed, not “sections”</a:t>
            </a:r>
          </a:p>
          <a:p>
            <a:pPr eaLnBrk="1" hangingPunct="1"/>
            <a:r>
              <a:rPr lang="en-US" sz="3200">
                <a:ea typeface="ＭＳ Ｐゴシック" pitchFamily="-65" charset="-128"/>
                <a:cs typeface="ＭＳ Ｐゴシック" pitchFamily="-65" charset="-128"/>
              </a:rPr>
              <a:t>Emphasizes whole student </a:t>
            </a:r>
          </a:p>
          <a:p>
            <a:pPr eaLnBrk="1" hangingPunct="1">
              <a:buFontTx/>
              <a:buNone/>
            </a:pPr>
            <a:r>
              <a:rPr lang="en-US" sz="3200">
                <a:ea typeface="ＭＳ Ｐゴシック" pitchFamily="-65" charset="-128"/>
                <a:cs typeface="ＭＳ Ｐゴシック" pitchFamily="-65" charset="-128"/>
              </a:rPr>
              <a:t>	across settings</a:t>
            </a:r>
            <a:endParaRPr lang="en-US">
              <a:ea typeface="ＭＳ Ｐゴシック" pitchFamily="-65" charset="-128"/>
              <a:cs typeface="ＭＳ Ｐゴシック" pitchFamily="-65" charset="-128"/>
            </a:endParaRPr>
          </a:p>
        </p:txBody>
      </p:sp>
      <p:pic>
        <p:nvPicPr>
          <p:cNvPr id="49156" name="Picture 9" descr="14954093"/>
          <p:cNvPicPr>
            <a:picLocks noChangeAspect="1" noChangeArrowheads="1"/>
          </p:cNvPicPr>
          <p:nvPr/>
        </p:nvPicPr>
        <p:blipFill>
          <a:blip r:embed="rId3"/>
          <a:srcRect/>
          <a:stretch>
            <a:fillRect/>
          </a:stretch>
        </p:blipFill>
        <p:spPr bwMode="auto">
          <a:xfrm>
            <a:off x="7239000" y="45720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AAE66E40-C5C2-E54F-AF6A-154840AB65FF}"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23</a:t>
            </a:fld>
            <a:endParaRPr kumimoji="0"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ea typeface="ＭＳ Ｐゴシック" pitchFamily="-65" charset="-128"/>
                <a:cs typeface="ＭＳ Ｐゴシック" pitchFamily="-65" charset="-128"/>
              </a:rPr>
              <a:t>Special Factors</a:t>
            </a:r>
          </a:p>
        </p:txBody>
      </p:sp>
      <p:sp>
        <p:nvSpPr>
          <p:cNvPr id="51203" name="Rectangle 3"/>
          <p:cNvSpPr>
            <a:spLocks noGrp="1" noChangeArrowheads="1"/>
          </p:cNvSpPr>
          <p:nvPr>
            <p:ph idx="1"/>
          </p:nvPr>
        </p:nvSpPr>
        <p:spPr>
          <a:xfrm>
            <a:off x="990600" y="2057400"/>
            <a:ext cx="7697788" cy="4572000"/>
          </a:xfrm>
        </p:spPr>
        <p:txBody>
          <a:bodyPr>
            <a:normAutofit fontScale="77500" lnSpcReduction="20000"/>
          </a:bodyPr>
          <a:lstStyle/>
          <a:p>
            <a:pPr eaLnBrk="1" hangingPunct="1"/>
            <a:r>
              <a:rPr lang="en-US" sz="3400" dirty="0">
                <a:ea typeface="ＭＳ Ｐゴシック" pitchFamily="-65" charset="-128"/>
                <a:cs typeface="ＭＳ Ｐゴシック" pitchFamily="-65" charset="-128"/>
              </a:rPr>
              <a:t>Behavior Plan</a:t>
            </a:r>
          </a:p>
          <a:p>
            <a:pPr eaLnBrk="1" hangingPunct="1"/>
            <a:r>
              <a:rPr lang="en-US" sz="3400" dirty="0">
                <a:ea typeface="ＭＳ Ｐゴシック" pitchFamily="-65" charset="-128"/>
                <a:cs typeface="ＭＳ Ｐゴシック" pitchFamily="-65" charset="-128"/>
              </a:rPr>
              <a:t>Communication Plan</a:t>
            </a:r>
          </a:p>
          <a:p>
            <a:pPr eaLnBrk="1" hangingPunct="1"/>
            <a:r>
              <a:rPr lang="en-US" sz="3400" dirty="0">
                <a:ea typeface="ＭＳ Ｐゴシック" pitchFamily="-65" charset="-128"/>
                <a:cs typeface="ＭＳ Ｐゴシック" pitchFamily="-65" charset="-128"/>
              </a:rPr>
              <a:t>Learning Media </a:t>
            </a:r>
            <a:r>
              <a:rPr lang="en-US" sz="3400" dirty="0" smtClean="0">
                <a:ea typeface="ＭＳ Ｐゴシック" pitchFamily="-65" charset="-128"/>
                <a:cs typeface="ＭＳ Ｐゴシック" pitchFamily="-65" charset="-128"/>
              </a:rPr>
              <a:t>Plan</a:t>
            </a:r>
          </a:p>
          <a:p>
            <a:pPr eaLnBrk="1" hangingPunct="1"/>
            <a:r>
              <a:rPr lang="en-US" sz="3400" dirty="0" smtClean="0">
                <a:ea typeface="ＭＳ Ｐゴシック" pitchFamily="-65" charset="-128"/>
                <a:cs typeface="ＭＳ Ｐゴシック" pitchFamily="-65" charset="-128"/>
              </a:rPr>
              <a:t>Health Care Plan</a:t>
            </a:r>
          </a:p>
          <a:p>
            <a:pPr eaLnBrk="1" hangingPunct="1"/>
            <a:r>
              <a:rPr lang="en-US" sz="3400" dirty="0" smtClean="0">
                <a:ea typeface="ＭＳ Ｐゴシック" pitchFamily="-65" charset="-128"/>
                <a:cs typeface="ＭＳ Ｐゴシック" pitchFamily="-65" charset="-128"/>
              </a:rPr>
              <a:t>Limited English Proficiency</a:t>
            </a:r>
          </a:p>
          <a:p>
            <a:pPr eaLnBrk="1" hangingPunct="1"/>
            <a:r>
              <a:rPr lang="en-US" sz="3400" dirty="0" smtClean="0">
                <a:ea typeface="ＭＳ Ｐゴシック" pitchFamily="-65" charset="-128"/>
                <a:cs typeface="ＭＳ Ｐゴシック" pitchFamily="-65" charset="-128"/>
              </a:rPr>
              <a:t>Assistive Technology</a:t>
            </a:r>
          </a:p>
          <a:p>
            <a:pPr eaLnBrk="1" hangingPunct="1"/>
            <a:r>
              <a:rPr lang="en-US" sz="3400" dirty="0" smtClean="0">
                <a:ea typeface="ＭＳ Ｐゴシック" pitchFamily="-65" charset="-128"/>
                <a:cs typeface="ＭＳ Ｐゴシック" pitchFamily="-65" charset="-128"/>
              </a:rPr>
              <a:t>Specialized Transportation</a:t>
            </a:r>
          </a:p>
          <a:p>
            <a:pPr eaLnBrk="1" hangingPunct="1">
              <a:buFont typeface="Zapf Dingbats" pitchFamily="-65" charset="2"/>
              <a:buChar char=""/>
            </a:pPr>
            <a:r>
              <a:rPr lang="en-US" sz="2800" dirty="0">
                <a:solidFill>
                  <a:srgbClr val="D11726"/>
                </a:solidFill>
                <a:ea typeface="ＭＳ Ｐゴシック" pitchFamily="-65" charset="-128"/>
                <a:cs typeface="ＭＳ Ｐゴシック" pitchFamily="-65" charset="-128"/>
              </a:rPr>
              <a:t>Anything to be billed to Medicaid must be documented</a:t>
            </a:r>
            <a:endParaRPr lang="en-US" sz="2800" dirty="0">
              <a:ea typeface="ＭＳ Ｐゴシック" pitchFamily="-65" charset="-128"/>
              <a:cs typeface="ＭＳ Ｐゴシック" pitchFamily="-65" charset="-128"/>
            </a:endParaRPr>
          </a:p>
          <a:p>
            <a:pPr eaLnBrk="1" hangingPunct="1">
              <a:buFontTx/>
              <a:buNone/>
            </a:pPr>
            <a:endParaRPr lang="en-US" dirty="0">
              <a:ea typeface="ＭＳ Ｐゴシック" pitchFamily="-65" charset="-128"/>
              <a:cs typeface="ＭＳ Ｐゴシック" pitchFamily="-65" charset="-128"/>
            </a:endParaRPr>
          </a:p>
        </p:txBody>
      </p:sp>
      <p:sp>
        <p:nvSpPr>
          <p:cNvPr id="4" name="Date Placeholder 3"/>
          <p:cNvSpPr>
            <a:spLocks noGrp="1"/>
          </p:cNvSpPr>
          <p:nvPr>
            <p:ph type="dt" sz="half" idx="10"/>
          </p:nvPr>
        </p:nvSpPr>
        <p:spPr/>
        <p:txBody>
          <a:bodyPr/>
          <a:lstStyle/>
          <a:p>
            <a:fld id="{DA942FB7-1127-5048-82D8-FEDCFDB092FB}"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24</a:t>
            </a:fld>
            <a:endParaRPr kumimoji="0"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ea typeface="ＭＳ Ｐゴシック" pitchFamily="-65" charset="-128"/>
                <a:cs typeface="ＭＳ Ｐゴシック" pitchFamily="-65" charset="-128"/>
              </a:rPr>
              <a:t>Annual Goals</a:t>
            </a:r>
          </a:p>
        </p:txBody>
      </p:sp>
      <p:sp>
        <p:nvSpPr>
          <p:cNvPr id="53251" name="Rectangle 3"/>
          <p:cNvSpPr>
            <a:spLocks noGrp="1" noChangeArrowheads="1"/>
          </p:cNvSpPr>
          <p:nvPr>
            <p:ph idx="1"/>
          </p:nvPr>
        </p:nvSpPr>
        <p:spPr/>
        <p:txBody>
          <a:bodyPr>
            <a:normAutofit fontScale="70000" lnSpcReduction="20000"/>
          </a:bodyPr>
          <a:lstStyle/>
          <a:p>
            <a:pPr eaLnBrk="1" hangingPunct="1">
              <a:lnSpc>
                <a:spcPct val="90000"/>
              </a:lnSpc>
            </a:pPr>
            <a:r>
              <a:rPr lang="en-US" sz="3200">
                <a:ea typeface="ＭＳ Ｐゴシック" pitchFamily="-65" charset="-128"/>
                <a:cs typeface="ＭＳ Ｐゴシック" pitchFamily="-65" charset="-128"/>
              </a:rPr>
              <a:t>Data in PLAAFP (present levels of academic achievement &amp; functional performance) identify impacts/need(s)</a:t>
            </a:r>
          </a:p>
          <a:p>
            <a:pPr eaLnBrk="1" hangingPunct="1">
              <a:lnSpc>
                <a:spcPct val="90000"/>
              </a:lnSpc>
            </a:pPr>
            <a:r>
              <a:rPr lang="en-US" sz="3200">
                <a:ea typeface="ＭＳ Ｐゴシック" pitchFamily="-65" charset="-128"/>
                <a:cs typeface="ＭＳ Ｐゴシック" pitchFamily="-65" charset="-128"/>
              </a:rPr>
              <a:t>Measurable goal should align directly to Impacts of Disability</a:t>
            </a:r>
          </a:p>
          <a:p>
            <a:pPr eaLnBrk="1" hangingPunct="1">
              <a:lnSpc>
                <a:spcPct val="90000"/>
              </a:lnSpc>
            </a:pPr>
            <a:r>
              <a:rPr lang="en-US" sz="3200">
                <a:ea typeface="ＭＳ Ｐゴシック" pitchFamily="-65" charset="-128"/>
                <a:cs typeface="ＭＳ Ｐゴシック" pitchFamily="-65" charset="-128"/>
              </a:rPr>
              <a:t>Prioritize &amp; consolidate goals as appropriate</a:t>
            </a:r>
          </a:p>
          <a:p>
            <a:pPr eaLnBrk="1" hangingPunct="1">
              <a:lnSpc>
                <a:spcPct val="90000"/>
              </a:lnSpc>
            </a:pPr>
            <a:r>
              <a:rPr lang="en-US" sz="3200">
                <a:ea typeface="ＭＳ Ｐゴシック" pitchFamily="-65" charset="-128"/>
                <a:cs typeface="ＭＳ Ｐゴシック" pitchFamily="-65" charset="-128"/>
              </a:rPr>
              <a:t>Standard(s) / Evidence Outcomes</a:t>
            </a:r>
          </a:p>
          <a:p>
            <a:pPr eaLnBrk="1" hangingPunct="1">
              <a:lnSpc>
                <a:spcPct val="90000"/>
              </a:lnSpc>
            </a:pPr>
            <a:r>
              <a:rPr lang="en-US" sz="3200">
                <a:ea typeface="ＭＳ Ｐゴシック" pitchFamily="-65" charset="-128"/>
                <a:cs typeface="ＭＳ Ｐゴシック" pitchFamily="-65" charset="-128"/>
              </a:rPr>
              <a:t>Unit of measurement (criteria) measure skill being taught</a:t>
            </a:r>
          </a:p>
        </p:txBody>
      </p:sp>
      <p:sp>
        <p:nvSpPr>
          <p:cNvPr id="4" name="Date Placeholder 3"/>
          <p:cNvSpPr>
            <a:spLocks noGrp="1"/>
          </p:cNvSpPr>
          <p:nvPr>
            <p:ph type="dt" sz="half" idx="10"/>
          </p:nvPr>
        </p:nvSpPr>
        <p:spPr/>
        <p:txBody>
          <a:bodyPr/>
          <a:lstStyle/>
          <a:p>
            <a:fld id="{0A74538D-1F23-5343-A70F-0B82BC8729D3}"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25</a:t>
            </a:fld>
            <a:endParaRPr kumimoji="0"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ea typeface="ＭＳ Ｐゴシック" pitchFamily="-65" charset="-128"/>
                <a:cs typeface="ＭＳ Ｐゴシック" pitchFamily="-65" charset="-128"/>
              </a:rPr>
              <a:t>Annual Goals</a:t>
            </a:r>
          </a:p>
        </p:txBody>
      </p:sp>
      <p:sp>
        <p:nvSpPr>
          <p:cNvPr id="55299" name="Rectangle 3"/>
          <p:cNvSpPr>
            <a:spLocks noGrp="1" noChangeArrowheads="1"/>
          </p:cNvSpPr>
          <p:nvPr>
            <p:ph idx="1"/>
          </p:nvPr>
        </p:nvSpPr>
        <p:spPr/>
        <p:txBody>
          <a:bodyPr/>
          <a:lstStyle/>
          <a:p>
            <a:pPr eaLnBrk="1" hangingPunct="1">
              <a:buFontTx/>
              <a:buNone/>
            </a:pPr>
            <a:r>
              <a:rPr lang="en-US" dirty="0">
                <a:ea typeface="ＭＳ Ｐゴシック" pitchFamily="-65" charset="-128"/>
                <a:cs typeface="ＭＳ Ｐゴシック" pitchFamily="-65" charset="-128"/>
              </a:rPr>
              <a:t>Objectives:</a:t>
            </a:r>
          </a:p>
          <a:p>
            <a:pPr eaLnBrk="1" hangingPunct="1"/>
            <a:r>
              <a:rPr lang="en-US" dirty="0">
                <a:ea typeface="ＭＳ Ｐゴシック" pitchFamily="-65" charset="-128"/>
                <a:cs typeface="ＭＳ Ｐゴシック" pitchFamily="-65" charset="-128"/>
              </a:rPr>
              <a:t>Only required for students taking alternate </a:t>
            </a:r>
            <a:r>
              <a:rPr lang="en-US" dirty="0" err="1">
                <a:ea typeface="ＭＳ Ｐゴシック" pitchFamily="-65" charset="-128"/>
                <a:cs typeface="ＭＳ Ｐゴシック" pitchFamily="-65" charset="-128"/>
              </a:rPr>
              <a:t>assessment(s</a:t>
            </a:r>
            <a:r>
              <a:rPr lang="en-US" dirty="0">
                <a:ea typeface="ＭＳ Ｐゴシック" pitchFamily="-65" charset="-128"/>
                <a:cs typeface="ＭＳ Ｐゴシック" pitchFamily="-65" charset="-128"/>
              </a:rPr>
              <a:t>)</a:t>
            </a:r>
          </a:p>
          <a:p>
            <a:pPr eaLnBrk="1" hangingPunct="1"/>
            <a:r>
              <a:rPr lang="en-US" dirty="0" smtClean="0">
                <a:ea typeface="ＭＳ Ｐゴシック" pitchFamily="-65" charset="-128"/>
                <a:cs typeface="ＭＳ Ｐゴシック" pitchFamily="-65" charset="-128"/>
              </a:rPr>
              <a:t>Extended </a:t>
            </a:r>
            <a:r>
              <a:rPr lang="en-US" dirty="0">
                <a:ea typeface="ＭＳ Ｐゴシック" pitchFamily="-65" charset="-128"/>
                <a:cs typeface="ＭＳ Ｐゴシック" pitchFamily="-65" charset="-128"/>
              </a:rPr>
              <a:t>Evidence Outcomes</a:t>
            </a:r>
          </a:p>
          <a:p>
            <a:pPr eaLnBrk="1" hangingPunct="1">
              <a:buFontTx/>
              <a:buNone/>
            </a:pPr>
            <a:endParaRPr lang="en-US" sz="2000" i="1" dirty="0">
              <a:ea typeface="ＭＳ Ｐゴシック" pitchFamily="-65" charset="-128"/>
              <a:cs typeface="ＭＳ Ｐゴシック" pitchFamily="-65" charset="-128"/>
            </a:endParaRPr>
          </a:p>
          <a:p>
            <a:pPr eaLnBrk="1" hangingPunct="1">
              <a:buFontTx/>
              <a:buNone/>
            </a:pPr>
            <a:endParaRPr lang="en-US" sz="2000" i="1" dirty="0" smtClean="0">
              <a:ea typeface="ＭＳ Ｐゴシック" pitchFamily="-65" charset="-128"/>
              <a:cs typeface="ＭＳ Ｐゴシック" pitchFamily="-65" charset="-128"/>
            </a:endParaRPr>
          </a:p>
          <a:p>
            <a:pPr eaLnBrk="1" hangingPunct="1">
              <a:buFontTx/>
              <a:buNone/>
            </a:pPr>
            <a:endParaRPr lang="en-US" sz="2000" i="1" dirty="0" smtClean="0">
              <a:ea typeface="ＭＳ Ｐゴシック" pitchFamily="-65" charset="-128"/>
              <a:cs typeface="ＭＳ Ｐゴシック" pitchFamily="-65" charset="-128"/>
            </a:endParaRPr>
          </a:p>
          <a:p>
            <a:pPr eaLnBrk="1" hangingPunct="1">
              <a:buFontTx/>
              <a:buNone/>
            </a:pPr>
            <a:endParaRPr lang="en-US" sz="2000" dirty="0">
              <a:solidFill>
                <a:srgbClr val="000000"/>
              </a:solidFill>
              <a:latin typeface="ArialNarrow" charset="0"/>
              <a:ea typeface="ＭＳ Ｐゴシック" pitchFamily="-65" charset="-128"/>
              <a:cs typeface="ＭＳ Ｐゴシック" pitchFamily="-65" charset="-128"/>
            </a:endParaRPr>
          </a:p>
          <a:p>
            <a:pPr eaLnBrk="1" hangingPunct="1">
              <a:buFontTx/>
              <a:buNone/>
            </a:pPr>
            <a:endParaRPr lang="en-US" dirty="0">
              <a:ea typeface="ＭＳ Ｐゴシック" pitchFamily="-65" charset="-128"/>
              <a:cs typeface="ＭＳ Ｐゴシック" pitchFamily="-65" charset="-128"/>
            </a:endParaRPr>
          </a:p>
        </p:txBody>
      </p:sp>
      <p:pic>
        <p:nvPicPr>
          <p:cNvPr id="55300" name="Picture 5" descr="14954093"/>
          <p:cNvPicPr>
            <a:picLocks noChangeAspect="1" noChangeArrowheads="1"/>
          </p:cNvPicPr>
          <p:nvPr/>
        </p:nvPicPr>
        <p:blipFill>
          <a:blip r:embed="rId3"/>
          <a:srcRect/>
          <a:stretch>
            <a:fillRect/>
          </a:stretch>
        </p:blipFill>
        <p:spPr bwMode="auto">
          <a:xfrm>
            <a:off x="7239000" y="45720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B32532C1-D9C2-D644-893C-AE12B9AAC245}"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26</a:t>
            </a:fld>
            <a:endParaRPr kumimoji="0"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ea typeface="ＭＳ Ｐゴシック" pitchFamily="-65" charset="-128"/>
                <a:cs typeface="ＭＳ Ｐゴシック" pitchFamily="-65" charset="-128"/>
              </a:rPr>
              <a:t>Annual Goals</a:t>
            </a:r>
          </a:p>
        </p:txBody>
      </p:sp>
      <p:sp>
        <p:nvSpPr>
          <p:cNvPr id="57347" name="Content Placeholder 2"/>
          <p:cNvSpPr>
            <a:spLocks noGrp="1"/>
          </p:cNvSpPr>
          <p:nvPr>
            <p:ph idx="1"/>
          </p:nvPr>
        </p:nvSpPr>
        <p:spPr/>
        <p:txBody>
          <a:bodyPr/>
          <a:lstStyle/>
          <a:p>
            <a:r>
              <a:rPr lang="en-US" dirty="0" smtClean="0">
                <a:ea typeface="ＭＳ Ｐゴシック" pitchFamily="-65" charset="-128"/>
                <a:cs typeface="ＭＳ Ｐゴシック" pitchFamily="-65" charset="-128"/>
              </a:rPr>
              <a:t>“The student will improve ________skills from ________ to _________ as evidenced by _________________.</a:t>
            </a:r>
          </a:p>
          <a:p>
            <a:r>
              <a:rPr lang="en-US" dirty="0" smtClean="0">
                <a:ea typeface="ＭＳ Ｐゴシック" pitchFamily="-65" charset="-128"/>
                <a:cs typeface="ＭＳ Ｐゴシック" pitchFamily="-65" charset="-128"/>
              </a:rPr>
              <a:t>Must have a baseline – not 0</a:t>
            </a:r>
          </a:p>
          <a:p>
            <a:r>
              <a:rPr lang="en-US" dirty="0" smtClean="0">
                <a:ea typeface="ＭＳ Ｐゴシック" pitchFamily="-65" charset="-128"/>
                <a:cs typeface="ＭＳ Ｐゴシック" pitchFamily="-65" charset="-128"/>
              </a:rPr>
              <a:t>Simply states the skill needing to grow within one year based on existing growth rates</a:t>
            </a:r>
            <a:r>
              <a:rPr lang="en-US" dirty="0" smtClean="0">
                <a:ea typeface="ＭＳ Ｐゴシック" pitchFamily="-65" charset="-128"/>
                <a:cs typeface="ＭＳ Ｐゴシック" pitchFamily="-65" charset="-128"/>
              </a:rPr>
              <a:t>.</a:t>
            </a:r>
          </a:p>
          <a:p>
            <a:r>
              <a:rPr lang="en-US" dirty="0" smtClean="0">
                <a:ea typeface="ＭＳ Ｐゴシック" pitchFamily="-65" charset="-128"/>
                <a:cs typeface="ＭＳ Ｐゴシック" pitchFamily="-65" charset="-128"/>
              </a:rPr>
              <a:t>Goal Activity (Think-Pair-Share)</a:t>
            </a:r>
            <a:endParaRPr lang="en-US" dirty="0" smtClean="0">
              <a:ea typeface="ＭＳ Ｐゴシック" pitchFamily="-65" charset="-128"/>
              <a:cs typeface="ＭＳ Ｐゴシック" pitchFamily="-65" charset="-128"/>
            </a:endParaRPr>
          </a:p>
          <a:p>
            <a:pPr>
              <a:buFontTx/>
              <a:buNone/>
            </a:pPr>
            <a:endParaRPr lang="en-US" dirty="0" smtClean="0">
              <a:ea typeface="ＭＳ Ｐゴシック" pitchFamily="-65" charset="-128"/>
              <a:cs typeface="ＭＳ Ｐゴシック" pitchFamily="-65" charset="-128"/>
            </a:endParaRPr>
          </a:p>
          <a:p>
            <a:endParaRPr lang="en-US" dirty="0" smtClean="0">
              <a:ea typeface="ＭＳ Ｐゴシック" pitchFamily="-65" charset="-128"/>
              <a:cs typeface="ＭＳ Ｐゴシック" pitchFamily="-65" charset="-128"/>
            </a:endParaRPr>
          </a:p>
          <a:p>
            <a:endParaRPr lang="en-US" dirty="0" smtClean="0">
              <a:ea typeface="ＭＳ Ｐゴシック" pitchFamily="-65" charset="-128"/>
              <a:cs typeface="ＭＳ Ｐゴシック" pitchFamily="-65" charset="-128"/>
            </a:endParaRPr>
          </a:p>
        </p:txBody>
      </p:sp>
      <p:sp>
        <p:nvSpPr>
          <p:cNvPr id="4" name="Date Placeholder 3"/>
          <p:cNvSpPr>
            <a:spLocks noGrp="1"/>
          </p:cNvSpPr>
          <p:nvPr>
            <p:ph type="dt" sz="half" idx="10"/>
          </p:nvPr>
        </p:nvSpPr>
        <p:spPr/>
        <p:txBody>
          <a:bodyPr/>
          <a:lstStyle/>
          <a:p>
            <a:fld id="{FDD9C3CB-4915-6147-B1F7-243DC140FE48}"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27</a:t>
            </a:fld>
            <a:endParaRPr kumimoji="0"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ea typeface="ＭＳ Ｐゴシック" pitchFamily="-65" charset="-128"/>
                <a:cs typeface="ＭＳ Ｐゴシック" pitchFamily="-65" charset="-128"/>
              </a:rPr>
              <a:t>Progress Reporting</a:t>
            </a:r>
          </a:p>
        </p:txBody>
      </p:sp>
      <p:sp>
        <p:nvSpPr>
          <p:cNvPr id="61443" name="Rectangle 3"/>
          <p:cNvSpPr>
            <a:spLocks noGrp="1" noChangeArrowheads="1"/>
          </p:cNvSpPr>
          <p:nvPr>
            <p:ph idx="1"/>
          </p:nvPr>
        </p:nvSpPr>
        <p:spPr/>
        <p:txBody>
          <a:bodyPr/>
          <a:lstStyle/>
          <a:p>
            <a:pPr eaLnBrk="1" hangingPunct="1"/>
            <a:r>
              <a:rPr lang="en-US">
                <a:ea typeface="ＭＳ Ｐゴシック" pitchFamily="-65" charset="-128"/>
                <a:cs typeface="ＭＳ Ｐゴシック" pitchFamily="-65" charset="-128"/>
              </a:rPr>
              <a:t>Must report about the student’s progress toward achieving the annual goals/objectives at least as often as gen. ed. </a:t>
            </a:r>
          </a:p>
          <a:p>
            <a:pPr eaLnBrk="1" hangingPunct="1"/>
            <a:r>
              <a:rPr lang="en-US">
                <a:ea typeface="ＭＳ Ｐゴシック" pitchFamily="-65" charset="-128"/>
                <a:cs typeface="ＭＳ Ｐゴシック" pitchFamily="-65" charset="-128"/>
              </a:rPr>
              <a:t>Progress collected weekly during service</a:t>
            </a:r>
          </a:p>
          <a:p>
            <a:pPr eaLnBrk="1" hangingPunct="1"/>
            <a:r>
              <a:rPr lang="en-US">
                <a:ea typeface="ＭＳ Ｐゴシック" pitchFamily="-65" charset="-128"/>
                <a:cs typeface="ＭＳ Ｐゴシック" pitchFamily="-65" charset="-128"/>
              </a:rPr>
              <a:t>Not always an assessment but documentation of progress</a:t>
            </a:r>
          </a:p>
          <a:p>
            <a:pPr eaLnBrk="1" hangingPunct="1"/>
            <a:r>
              <a:rPr lang="en-US">
                <a:ea typeface="ＭＳ Ｐゴシック" pitchFamily="-65" charset="-128"/>
                <a:cs typeface="ＭＳ Ｐゴシック" pitchFamily="-65" charset="-128"/>
              </a:rPr>
              <a:t>Can be documented by other staff</a:t>
            </a:r>
          </a:p>
        </p:txBody>
      </p:sp>
      <p:pic>
        <p:nvPicPr>
          <p:cNvPr id="61444" name="Picture 5" descr="14954093"/>
          <p:cNvPicPr>
            <a:picLocks noChangeAspect="1" noChangeArrowheads="1"/>
          </p:cNvPicPr>
          <p:nvPr/>
        </p:nvPicPr>
        <p:blipFill>
          <a:blip r:embed="rId3"/>
          <a:srcRect/>
          <a:stretch>
            <a:fillRect/>
          </a:stretch>
        </p:blipFill>
        <p:spPr bwMode="auto">
          <a:xfrm>
            <a:off x="7086600" y="48006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453080FD-1FD7-3845-B696-78EA1CA1BDF1}"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28</a:t>
            </a:fld>
            <a:endParaRPr kumimoji="0"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600">
                <a:ea typeface="ＭＳ Ｐゴシック" pitchFamily="-65" charset="-128"/>
                <a:cs typeface="ＭＳ Ｐゴシック" pitchFamily="-65" charset="-128"/>
              </a:rPr>
              <a:t>Accommodations &amp; Modifications</a:t>
            </a:r>
          </a:p>
        </p:txBody>
      </p:sp>
      <p:sp>
        <p:nvSpPr>
          <p:cNvPr id="63491" name="Rectangle 3"/>
          <p:cNvSpPr>
            <a:spLocks noGrp="1" noChangeArrowheads="1"/>
          </p:cNvSpPr>
          <p:nvPr>
            <p:ph idx="1"/>
          </p:nvPr>
        </p:nvSpPr>
        <p:spPr>
          <a:xfrm>
            <a:off x="990600" y="1905000"/>
            <a:ext cx="7697788" cy="4648200"/>
          </a:xfrm>
        </p:spPr>
        <p:txBody>
          <a:bodyPr>
            <a:normAutofit/>
          </a:bodyPr>
          <a:lstStyle/>
          <a:p>
            <a:pPr eaLnBrk="1" hangingPunct="1"/>
            <a:r>
              <a:rPr lang="en-US" sz="3400" dirty="0">
                <a:ea typeface="ＭＳ Ｐゴシック" pitchFamily="-65" charset="-128"/>
                <a:cs typeface="ＭＳ Ｐゴシック" pitchFamily="-65" charset="-128"/>
              </a:rPr>
              <a:t>Accommodations: allow a student to access the curriculum, but do not change the </a:t>
            </a:r>
            <a:r>
              <a:rPr lang="en-US" sz="3400" dirty="0" smtClean="0">
                <a:ea typeface="ＭＳ Ｐゴシック" pitchFamily="-65" charset="-128"/>
                <a:cs typeface="ＭＳ Ｐゴシック" pitchFamily="-65" charset="-128"/>
              </a:rPr>
              <a:t>standards</a:t>
            </a:r>
          </a:p>
          <a:p>
            <a:pPr eaLnBrk="1" hangingPunct="1"/>
            <a:r>
              <a:rPr lang="en-US" sz="3400" dirty="0">
                <a:ea typeface="ＭＳ Ｐゴシック" pitchFamily="-65" charset="-128"/>
                <a:cs typeface="ＭＳ Ｐゴシック" pitchFamily="-65" charset="-128"/>
              </a:rPr>
              <a:t>Modifications:</a:t>
            </a:r>
            <a:r>
              <a:rPr lang="en-US" sz="3400" dirty="0" smtClean="0">
                <a:ea typeface="ＭＳ Ｐゴシック" pitchFamily="-65" charset="-128"/>
                <a:cs typeface="ＭＳ Ｐゴシック" pitchFamily="-65" charset="-128"/>
              </a:rPr>
              <a:t> allow students to access modified </a:t>
            </a:r>
            <a:r>
              <a:rPr lang="en-US" sz="3400" dirty="0" smtClean="0">
                <a:ea typeface="ＭＳ Ｐゴシック" pitchFamily="-65" charset="-128"/>
                <a:cs typeface="ＭＳ Ｐゴシック" pitchFamily="-65" charset="-128"/>
              </a:rPr>
              <a:t>standards</a:t>
            </a:r>
            <a:r>
              <a:rPr lang="en-US" sz="3400" dirty="0" smtClean="0">
                <a:ea typeface="ＭＳ Ｐゴシック" pitchFamily="-65" charset="-128"/>
                <a:cs typeface="ＭＳ Ｐゴシック" pitchFamily="-65" charset="-128"/>
              </a:rPr>
              <a:t>/</a:t>
            </a:r>
            <a:r>
              <a:rPr lang="en-US" sz="3400" dirty="0">
                <a:ea typeface="ＭＳ Ｐゴシック" pitchFamily="-65" charset="-128"/>
                <a:cs typeface="ＭＳ Ｐゴシック" pitchFamily="-65" charset="-128"/>
              </a:rPr>
              <a:t>curriculum</a:t>
            </a:r>
            <a:r>
              <a:rPr lang="en-US" sz="3400" dirty="0" smtClean="0">
                <a:ea typeface="ＭＳ Ｐゴシック" pitchFamily="-65" charset="-128"/>
                <a:cs typeface="ＭＳ Ｐゴシック" pitchFamily="-65" charset="-128"/>
              </a:rPr>
              <a:t> for students who have significant cognitive disabilities</a:t>
            </a:r>
            <a:endParaRPr lang="en-US" sz="3400" dirty="0">
              <a:ea typeface="ＭＳ Ｐゴシック" pitchFamily="-65" charset="-128"/>
              <a:cs typeface="ＭＳ Ｐゴシック" pitchFamily="-65" charset="-128"/>
            </a:endParaRPr>
          </a:p>
        </p:txBody>
      </p:sp>
      <p:sp>
        <p:nvSpPr>
          <p:cNvPr id="4" name="Date Placeholder 3"/>
          <p:cNvSpPr>
            <a:spLocks noGrp="1"/>
          </p:cNvSpPr>
          <p:nvPr>
            <p:ph type="dt" sz="half" idx="10"/>
          </p:nvPr>
        </p:nvSpPr>
        <p:spPr/>
        <p:txBody>
          <a:bodyPr/>
          <a:lstStyle/>
          <a:p>
            <a:fld id="{221DED20-D459-734F-8DB5-E6ECC55C7627}"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29</a:t>
            </a:fld>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90600" y="0"/>
            <a:ext cx="7697788" cy="685800"/>
          </a:xfrm>
        </p:spPr>
        <p:txBody>
          <a:bodyPr>
            <a:normAutofit fontScale="90000"/>
          </a:bodyPr>
          <a:lstStyle/>
          <a:p>
            <a:pPr eaLnBrk="1" hangingPunct="1"/>
            <a:r>
              <a:rPr lang="en-US" dirty="0">
                <a:ea typeface="ＭＳ Ｐゴシック" pitchFamily="-65" charset="-128"/>
                <a:cs typeface="ＭＳ Ｐゴシック" pitchFamily="-65" charset="-128"/>
              </a:rPr>
              <a:t>Agenda</a:t>
            </a:r>
          </a:p>
        </p:txBody>
      </p:sp>
      <p:sp>
        <p:nvSpPr>
          <p:cNvPr id="20483" name="Rectangle 3"/>
          <p:cNvSpPr>
            <a:spLocks noGrp="1" noChangeArrowheads="1"/>
          </p:cNvSpPr>
          <p:nvPr>
            <p:ph sz="half" idx="1"/>
          </p:nvPr>
        </p:nvSpPr>
        <p:spPr>
          <a:xfrm>
            <a:off x="990600" y="685800"/>
            <a:ext cx="3962400" cy="5638800"/>
          </a:xfrm>
        </p:spPr>
        <p:txBody>
          <a:bodyPr>
            <a:normAutofit fontScale="77500" lnSpcReduction="20000"/>
          </a:bodyPr>
          <a:lstStyle/>
          <a:p>
            <a:pPr eaLnBrk="1" hangingPunct="1"/>
            <a:r>
              <a:rPr lang="en-US" sz="4571" dirty="0">
                <a:solidFill>
                  <a:srgbClr val="C1F944"/>
                </a:solidFill>
                <a:ea typeface="ＭＳ Ｐゴシック" pitchFamily="-65" charset="-128"/>
                <a:cs typeface="ＭＳ Ｐゴシック" pitchFamily="-65" charset="-128"/>
              </a:rPr>
              <a:t>Day </a:t>
            </a:r>
            <a:r>
              <a:rPr lang="en-US" sz="4571" dirty="0" smtClean="0">
                <a:solidFill>
                  <a:srgbClr val="C1F944"/>
                </a:solidFill>
                <a:ea typeface="ＭＳ Ｐゴシック" pitchFamily="-65" charset="-128"/>
                <a:cs typeface="ＭＳ Ｐゴシック" pitchFamily="-65" charset="-128"/>
              </a:rPr>
              <a:t>1 </a:t>
            </a:r>
            <a:endParaRPr lang="en-US" sz="4571" dirty="0" smtClean="0">
              <a:solidFill>
                <a:srgbClr val="C1F944"/>
              </a:solidFill>
              <a:ea typeface="ＭＳ Ｐゴシック" pitchFamily="-65" charset="-128"/>
              <a:cs typeface="ＭＳ Ｐゴシック" pitchFamily="-65" charset="-128"/>
            </a:endParaRPr>
          </a:p>
          <a:p>
            <a:r>
              <a:rPr lang="en-US" sz="3429" cap="all" dirty="0" smtClean="0">
                <a:solidFill>
                  <a:srgbClr val="C1F944"/>
                </a:solidFill>
                <a:ea typeface="ＭＳ Ｐゴシック" pitchFamily="-65" charset="-128"/>
                <a:cs typeface="ＭＳ Ｐゴシック" pitchFamily="-65" charset="-128"/>
              </a:rPr>
              <a:t>Enrich </a:t>
            </a:r>
            <a:r>
              <a:rPr lang="en-US" sz="3429" dirty="0" smtClean="0">
                <a:solidFill>
                  <a:srgbClr val="C1F944"/>
                </a:solidFill>
                <a:ea typeface="ＭＳ Ｐゴシック" pitchFamily="-65" charset="-128"/>
                <a:cs typeface="ＭＳ Ｐゴシック" pitchFamily="-65" charset="-128"/>
              </a:rPr>
              <a:t>Training</a:t>
            </a:r>
            <a:endParaRPr lang="en-US" sz="3429" cap="all" dirty="0" smtClean="0">
              <a:solidFill>
                <a:srgbClr val="C1F944"/>
              </a:solidFill>
              <a:ea typeface="ＭＳ Ｐゴシック" pitchFamily="-65" charset="-128"/>
              <a:cs typeface="ＭＳ Ｐゴシック" pitchFamily="-65" charset="-128"/>
            </a:endParaRPr>
          </a:p>
          <a:p>
            <a:r>
              <a:rPr lang="en-US" sz="3429" cap="all" dirty="0" smtClean="0">
                <a:solidFill>
                  <a:srgbClr val="C1F944"/>
                </a:solidFill>
                <a:ea typeface="ＭＳ Ｐゴシック" pitchFamily="-65" charset="-128"/>
                <a:cs typeface="ＭＳ Ｐゴシック" pitchFamily="-65" charset="-128"/>
              </a:rPr>
              <a:t>SPED </a:t>
            </a:r>
            <a:r>
              <a:rPr lang="en-US" sz="3429" dirty="0" smtClean="0">
                <a:solidFill>
                  <a:srgbClr val="C1F944"/>
                </a:solidFill>
                <a:ea typeface="ＭＳ Ｐゴシック" pitchFamily="-65" charset="-128"/>
                <a:cs typeface="ＭＳ Ｐゴシック" pitchFamily="-65" charset="-128"/>
              </a:rPr>
              <a:t>in a “Nutshell”</a:t>
            </a:r>
            <a:endParaRPr lang="en-US" sz="3429" cap="all" dirty="0" smtClean="0">
              <a:solidFill>
                <a:srgbClr val="C1F944"/>
              </a:solidFill>
              <a:ea typeface="ＭＳ Ｐゴシック" pitchFamily="-65" charset="-128"/>
              <a:cs typeface="ＭＳ Ｐゴシック" pitchFamily="-65" charset="-128"/>
            </a:endParaRPr>
          </a:p>
          <a:p>
            <a:r>
              <a:rPr lang="en-US" sz="3429" cap="all" dirty="0" smtClean="0">
                <a:solidFill>
                  <a:srgbClr val="C1F944"/>
                </a:solidFill>
                <a:ea typeface="ＭＳ Ｐゴシック" pitchFamily="-65" charset="-128"/>
                <a:cs typeface="ＭＳ Ｐゴシック" pitchFamily="-65" charset="-128"/>
              </a:rPr>
              <a:t>SPECIAL </a:t>
            </a:r>
            <a:r>
              <a:rPr lang="en-US" sz="3429" cap="all" dirty="0" smtClean="0">
                <a:solidFill>
                  <a:srgbClr val="C1F944"/>
                </a:solidFill>
                <a:ea typeface="ＭＳ Ｐゴシック" pitchFamily="-65" charset="-128"/>
                <a:cs typeface="ＭＳ Ｐゴシック" pitchFamily="-65" charset="-128"/>
              </a:rPr>
              <a:t>EDUCATION PROCESS</a:t>
            </a:r>
            <a:endParaRPr lang="en-US" sz="3429" cap="all" dirty="0" smtClean="0">
              <a:solidFill>
                <a:srgbClr val="C1F944"/>
              </a:solidFill>
              <a:ea typeface="ＭＳ Ｐゴシック" pitchFamily="-65" charset="-128"/>
              <a:cs typeface="ＭＳ Ｐゴシック" pitchFamily="-65" charset="-128"/>
            </a:endParaRPr>
          </a:p>
          <a:p>
            <a:pPr lvl="1"/>
            <a:r>
              <a:rPr lang="en-US" sz="3429" dirty="0" smtClean="0">
                <a:solidFill>
                  <a:schemeClr val="tx1"/>
                </a:solidFill>
                <a:ea typeface="ＭＳ Ｐゴシック" pitchFamily="-65" charset="-128"/>
                <a:cs typeface="ＭＳ Ｐゴシック" pitchFamily="-65" charset="-128"/>
              </a:rPr>
              <a:t>Evaluation – YODeL</a:t>
            </a:r>
          </a:p>
          <a:p>
            <a:pPr lvl="1"/>
            <a:r>
              <a:rPr lang="en-US" sz="3429" dirty="0" smtClean="0">
                <a:solidFill>
                  <a:schemeClr val="tx1"/>
                </a:solidFill>
                <a:ea typeface="ＭＳ Ｐゴシック" pitchFamily="-65" charset="-128"/>
                <a:cs typeface="ＭＳ Ｐゴシック" pitchFamily="-65" charset="-128"/>
              </a:rPr>
              <a:t>Autism/SLD/OHI</a:t>
            </a:r>
          </a:p>
          <a:p>
            <a:pPr lvl="1"/>
            <a:r>
              <a:rPr lang="en-US" sz="3429" dirty="0" smtClean="0">
                <a:solidFill>
                  <a:schemeClr val="tx1"/>
                </a:solidFill>
                <a:ea typeface="ＭＳ Ｐゴシック" pitchFamily="-65" charset="-128"/>
                <a:cs typeface="ＭＳ Ｐゴシック" pitchFamily="-65" charset="-128"/>
              </a:rPr>
              <a:t>Goals</a:t>
            </a:r>
          </a:p>
          <a:p>
            <a:pPr lvl="1"/>
            <a:r>
              <a:rPr lang="en-US" sz="3429" dirty="0" smtClean="0">
                <a:solidFill>
                  <a:schemeClr val="tx1"/>
                </a:solidFill>
                <a:ea typeface="ＭＳ Ｐゴシック" pitchFamily="-65" charset="-128"/>
                <a:cs typeface="ＭＳ Ｐゴシック" pitchFamily="-65" charset="-128"/>
              </a:rPr>
              <a:t>SDI</a:t>
            </a:r>
          </a:p>
          <a:p>
            <a:pPr lvl="1"/>
            <a:r>
              <a:rPr lang="en-US" sz="3429" dirty="0" smtClean="0">
                <a:solidFill>
                  <a:schemeClr val="tx1"/>
                </a:solidFill>
                <a:ea typeface="ＭＳ Ｐゴシック" pitchFamily="-65" charset="-128"/>
                <a:cs typeface="ＭＳ Ｐゴシック" pitchFamily="-65" charset="-128"/>
              </a:rPr>
              <a:t>PWN</a:t>
            </a:r>
          </a:p>
          <a:p>
            <a:pPr eaLnBrk="1" hangingPunct="1"/>
            <a:r>
              <a:rPr lang="en-US" sz="3429" dirty="0" smtClean="0">
                <a:solidFill>
                  <a:schemeClr val="tx1"/>
                </a:solidFill>
                <a:ea typeface="ＭＳ Ｐゴシック" pitchFamily="-65" charset="-128"/>
                <a:cs typeface="ＭＳ Ｐゴシック" pitchFamily="-65" charset="-128"/>
              </a:rPr>
              <a:t>Transfer (Activity)</a:t>
            </a:r>
            <a:endParaRPr lang="en-US" sz="3429" dirty="0" smtClean="0">
              <a:solidFill>
                <a:schemeClr val="tx1"/>
              </a:solidFill>
              <a:ea typeface="ＭＳ Ｐゴシック" pitchFamily="-65" charset="-128"/>
              <a:cs typeface="ＭＳ Ｐゴシック" pitchFamily="-65" charset="-128"/>
            </a:endParaRPr>
          </a:p>
          <a:p>
            <a:pPr eaLnBrk="1" hangingPunct="1">
              <a:buNone/>
            </a:pPr>
            <a:endParaRPr lang="en-US" sz="3429" dirty="0" smtClean="0">
              <a:solidFill>
                <a:srgbClr val="C1F944"/>
              </a:solidFill>
              <a:ea typeface="ＭＳ Ｐゴシック" pitchFamily="-65" charset="-128"/>
              <a:cs typeface="ＭＳ Ｐゴシック" pitchFamily="-65" charset="-128"/>
            </a:endParaRPr>
          </a:p>
          <a:p>
            <a:pPr lvl="1" eaLnBrk="1" hangingPunct="1"/>
            <a:endParaRPr lang="en-US" sz="2800" dirty="0" smtClean="0"/>
          </a:p>
          <a:p>
            <a:pPr lvl="1" eaLnBrk="1" hangingPunct="1"/>
            <a:endParaRPr lang="en-US" sz="2800" dirty="0" smtClean="0"/>
          </a:p>
          <a:p>
            <a:pPr lvl="1" eaLnBrk="1" hangingPunct="1">
              <a:buNone/>
            </a:pPr>
            <a:endParaRPr lang="en-US" sz="2800" dirty="0" smtClean="0"/>
          </a:p>
          <a:p>
            <a:pPr eaLnBrk="1" hangingPunct="1">
              <a:buFontTx/>
              <a:buNone/>
            </a:pPr>
            <a:endParaRPr lang="en-US" sz="2400" dirty="0">
              <a:ea typeface="ＭＳ Ｐゴシック" pitchFamily="-65" charset="-128"/>
              <a:cs typeface="ＭＳ Ｐゴシック" pitchFamily="-65" charset="-128"/>
            </a:endParaRPr>
          </a:p>
        </p:txBody>
      </p:sp>
      <p:sp>
        <p:nvSpPr>
          <p:cNvPr id="20484" name="Content Placeholder 3"/>
          <p:cNvSpPr>
            <a:spLocks noGrp="1"/>
          </p:cNvSpPr>
          <p:nvPr>
            <p:ph sz="half" idx="2"/>
          </p:nvPr>
        </p:nvSpPr>
        <p:spPr>
          <a:xfrm>
            <a:off x="5105400" y="685800"/>
            <a:ext cx="3773488" cy="5715000"/>
          </a:xfrm>
        </p:spPr>
        <p:txBody>
          <a:bodyPr>
            <a:normAutofit fontScale="77500" lnSpcReduction="20000"/>
          </a:bodyPr>
          <a:lstStyle/>
          <a:p>
            <a:pPr eaLnBrk="1" hangingPunct="1"/>
            <a:r>
              <a:rPr lang="en-US" sz="4571" dirty="0" smtClean="0">
                <a:solidFill>
                  <a:srgbClr val="C1F944"/>
                </a:solidFill>
                <a:ea typeface="ＭＳ Ｐゴシック" pitchFamily="-65" charset="-128"/>
                <a:cs typeface="ＭＳ Ｐゴシック" pitchFamily="-65" charset="-128"/>
              </a:rPr>
              <a:t>Day 2 </a:t>
            </a:r>
            <a:endParaRPr lang="en-US" sz="2400" dirty="0" smtClean="0">
              <a:ea typeface="ＭＳ Ｐゴシック" pitchFamily="-65" charset="-128"/>
              <a:cs typeface="ＭＳ Ｐゴシック" pitchFamily="-65" charset="-128"/>
            </a:endParaRPr>
          </a:p>
          <a:p>
            <a:r>
              <a:rPr lang="en-US" sz="2400" dirty="0" smtClean="0">
                <a:solidFill>
                  <a:srgbClr val="C1F944"/>
                </a:solidFill>
                <a:ea typeface="ＭＳ Ｐゴシック" pitchFamily="-65" charset="-128"/>
                <a:cs typeface="ＭＳ Ｐゴシック" pitchFamily="-65" charset="-128"/>
              </a:rPr>
              <a:t>Break- Out Sessions</a:t>
            </a:r>
          </a:p>
          <a:p>
            <a:pPr lvl="1"/>
            <a:r>
              <a:rPr lang="en-US" sz="2400" dirty="0" smtClean="0">
                <a:solidFill>
                  <a:srgbClr val="C1F944"/>
                </a:solidFill>
                <a:ea typeface="ＭＳ Ｐゴシック" pitchFamily="-65" charset="-128"/>
                <a:cs typeface="ＭＳ Ｐゴシック" pitchFamily="-65" charset="-128"/>
              </a:rPr>
              <a:t>CDE – Indicator 13</a:t>
            </a:r>
          </a:p>
          <a:p>
            <a:pPr lvl="1"/>
            <a:r>
              <a:rPr lang="en-US" sz="2400" dirty="0" smtClean="0">
                <a:solidFill>
                  <a:srgbClr val="C1F944"/>
                </a:solidFill>
                <a:ea typeface="ＭＳ Ｐゴシック" pitchFamily="-65" charset="-128"/>
                <a:cs typeface="ＭＳ Ｐゴシック" pitchFamily="-65" charset="-128"/>
              </a:rPr>
              <a:t>Preschool/Elementary</a:t>
            </a:r>
            <a:endParaRPr lang="en-US" sz="2400" dirty="0" smtClean="0">
              <a:solidFill>
                <a:srgbClr val="C1F944"/>
              </a:solidFill>
              <a:ea typeface="ＭＳ Ｐゴシック" pitchFamily="-65" charset="-128"/>
              <a:cs typeface="ＭＳ Ｐゴシック" pitchFamily="-65" charset="-128"/>
            </a:endParaRPr>
          </a:p>
          <a:p>
            <a:r>
              <a:rPr lang="en-US" sz="2400" dirty="0" smtClean="0">
                <a:solidFill>
                  <a:srgbClr val="C1F944"/>
                </a:solidFill>
                <a:ea typeface="ＭＳ Ｐゴシック" pitchFamily="-65" charset="-128"/>
                <a:cs typeface="ＭＳ Ｐゴシック" pitchFamily="-65" charset="-128"/>
              </a:rPr>
              <a:t>Finish activity from Day1</a:t>
            </a:r>
          </a:p>
          <a:p>
            <a:r>
              <a:rPr lang="en-US" sz="2400" dirty="0" smtClean="0">
                <a:solidFill>
                  <a:srgbClr val="C1F944"/>
                </a:solidFill>
                <a:ea typeface="ＭＳ Ｐゴシック" pitchFamily="-65" charset="-128"/>
                <a:cs typeface="ＭＳ Ｐゴシック" pitchFamily="-65" charset="-128"/>
              </a:rPr>
              <a:t>Lunch</a:t>
            </a:r>
          </a:p>
          <a:p>
            <a:r>
              <a:rPr lang="en-US" sz="2400" dirty="0" smtClean="0">
                <a:solidFill>
                  <a:srgbClr val="C1F944"/>
                </a:solidFill>
                <a:ea typeface="ＭＳ Ｐゴシック" pitchFamily="-65" charset="-128"/>
                <a:cs typeface="ＭＳ Ｐゴシック" pitchFamily="-65" charset="-128"/>
              </a:rPr>
              <a:t>Medicaid</a:t>
            </a:r>
          </a:p>
          <a:p>
            <a:r>
              <a:rPr lang="en-US" sz="2400" dirty="0" smtClean="0">
                <a:solidFill>
                  <a:srgbClr val="C1F944"/>
                </a:solidFill>
                <a:ea typeface="ＭＳ Ｐゴシック" pitchFamily="-65" charset="-128"/>
                <a:cs typeface="ＭＳ Ｐゴシック" pitchFamily="-65" charset="-128"/>
              </a:rPr>
              <a:t>Special Ed Manual</a:t>
            </a:r>
          </a:p>
          <a:p>
            <a:r>
              <a:rPr lang="en-US" sz="2400" dirty="0" smtClean="0">
                <a:solidFill>
                  <a:srgbClr val="C1F944"/>
                </a:solidFill>
                <a:ea typeface="ＭＳ Ｐゴシック" pitchFamily="-65" charset="-128"/>
                <a:cs typeface="ＭＳ Ｐゴシック" pitchFamily="-65" charset="-128"/>
              </a:rPr>
              <a:t>Get Ready for School!</a:t>
            </a:r>
          </a:p>
          <a:p>
            <a:pPr lvl="1"/>
            <a:r>
              <a:rPr lang="en-US" sz="2400" dirty="0" smtClean="0">
                <a:solidFill>
                  <a:srgbClr val="C1F944"/>
                </a:solidFill>
                <a:ea typeface="ＭＳ Ｐゴシック" pitchFamily="-65" charset="-128"/>
                <a:cs typeface="ＭＳ Ｐゴシック" pitchFamily="-65" charset="-128"/>
              </a:rPr>
              <a:t>IEP Calendar</a:t>
            </a:r>
          </a:p>
          <a:p>
            <a:pPr lvl="1"/>
            <a:r>
              <a:rPr lang="en-US" sz="2400" dirty="0" smtClean="0">
                <a:solidFill>
                  <a:srgbClr val="C1F944"/>
                </a:solidFill>
                <a:ea typeface="ＭＳ Ｐゴシック" pitchFamily="-65" charset="-128"/>
                <a:cs typeface="ＭＳ Ｐゴシック" pitchFamily="-65" charset="-128"/>
              </a:rPr>
              <a:t>Itinerant Schedule</a:t>
            </a:r>
          </a:p>
          <a:p>
            <a:pPr lvl="1"/>
            <a:r>
              <a:rPr lang="en-US" sz="2400" dirty="0" smtClean="0">
                <a:solidFill>
                  <a:srgbClr val="C1F944"/>
                </a:solidFill>
                <a:ea typeface="ＭＳ Ｐゴシック" pitchFamily="-65" charset="-128"/>
                <a:cs typeface="ＭＳ Ｐゴシック" pitchFamily="-65" charset="-128"/>
              </a:rPr>
              <a:t>Snapshots</a:t>
            </a:r>
          </a:p>
          <a:p>
            <a:pPr lvl="1"/>
            <a:r>
              <a:rPr lang="en-US" sz="2400" dirty="0" smtClean="0">
                <a:solidFill>
                  <a:srgbClr val="C1F944"/>
                </a:solidFill>
                <a:ea typeface="ＭＳ Ｐゴシック" pitchFamily="-65" charset="-128"/>
                <a:cs typeface="ＭＳ Ｐゴシック" pitchFamily="-65" charset="-128"/>
              </a:rPr>
              <a:t>Progress Monitoring</a:t>
            </a:r>
          </a:p>
          <a:p>
            <a:pPr lvl="1"/>
            <a:endParaRPr lang="en-US" sz="2400" dirty="0" smtClean="0">
              <a:ea typeface="ＭＳ Ｐゴシック" pitchFamily="-65" charset="-128"/>
              <a:cs typeface="ＭＳ Ｐゴシック" pitchFamily="-65" charset="-128"/>
            </a:endParaRPr>
          </a:p>
          <a:p>
            <a:pPr eaLnBrk="1" hangingPunct="1">
              <a:buFont typeface="Wingdings" pitchFamily="-65" charset="2"/>
              <a:buChar char="ü"/>
            </a:pPr>
            <a:endParaRPr lang="en-US" dirty="0" smtClean="0">
              <a:ea typeface="ＭＳ Ｐゴシック" pitchFamily="-65" charset="-128"/>
              <a:cs typeface="ＭＳ Ｐゴシック" pitchFamily="-65" charset="-128"/>
            </a:endParaRPr>
          </a:p>
          <a:p>
            <a:pPr eaLnBrk="1" hangingPunct="1">
              <a:buFont typeface="Wingdings" pitchFamily="-65" charset="2"/>
              <a:buChar char="ü"/>
            </a:pPr>
            <a:endParaRPr lang="en-US" dirty="0" smtClean="0">
              <a:ea typeface="ＭＳ Ｐゴシック" pitchFamily="-65" charset="-128"/>
              <a:cs typeface="ＭＳ Ｐゴシック" pitchFamily="-65" charset="-128"/>
            </a:endParaRPr>
          </a:p>
          <a:p>
            <a:pPr eaLnBrk="1" hangingPunct="1">
              <a:buFontTx/>
              <a:buNone/>
            </a:pPr>
            <a:endParaRPr lang="en-US" dirty="0" smtClean="0">
              <a:ea typeface="ＭＳ Ｐゴシック" pitchFamily="-65" charset="-128"/>
              <a:cs typeface="ＭＳ Ｐゴシック" pitchFamily="-65" charset="-128"/>
            </a:endParaRPr>
          </a:p>
          <a:p>
            <a:pPr algn="ctr" eaLnBrk="1" hangingPunct="1">
              <a:buFontTx/>
              <a:buNone/>
            </a:pPr>
            <a:endParaRPr lang="en-US" i="1" dirty="0">
              <a:ea typeface="ＭＳ Ｐゴシック" pitchFamily="-65" charset="-128"/>
              <a:cs typeface="ＭＳ Ｐゴシック" pitchFamily="-65" charset="-128"/>
            </a:endParaRPr>
          </a:p>
        </p:txBody>
      </p:sp>
      <p:sp>
        <p:nvSpPr>
          <p:cNvPr id="5" name="Date Placeholder 4"/>
          <p:cNvSpPr>
            <a:spLocks noGrp="1"/>
          </p:cNvSpPr>
          <p:nvPr>
            <p:ph type="dt" sz="half" idx="10"/>
          </p:nvPr>
        </p:nvSpPr>
        <p:spPr/>
        <p:txBody>
          <a:bodyPr/>
          <a:lstStyle/>
          <a:p>
            <a:fld id="{837D99C0-FBED-1145-A0F9-2C9C13E6575D}"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z="3600">
                <a:ea typeface="ＭＳ Ｐゴシック" pitchFamily="-65" charset="-128"/>
                <a:cs typeface="ＭＳ Ｐゴシック" pitchFamily="-65" charset="-128"/>
              </a:rPr>
              <a:t>Accommodations &amp; Modifications</a:t>
            </a:r>
          </a:p>
        </p:txBody>
      </p:sp>
      <p:sp>
        <p:nvSpPr>
          <p:cNvPr id="65539" name="Rectangle 3"/>
          <p:cNvSpPr>
            <a:spLocks noGrp="1" noChangeArrowheads="1"/>
          </p:cNvSpPr>
          <p:nvPr>
            <p:ph idx="1"/>
          </p:nvPr>
        </p:nvSpPr>
        <p:spPr>
          <a:xfrm>
            <a:off x="739775" y="2286000"/>
            <a:ext cx="7662864" cy="3751263"/>
          </a:xfrm>
        </p:spPr>
        <p:txBody>
          <a:bodyPr>
            <a:normAutofit/>
          </a:bodyPr>
          <a:lstStyle/>
          <a:p>
            <a:r>
              <a:rPr lang="en-US" dirty="0" smtClean="0">
                <a:ea typeface="ＭＳ Ｐゴシック" pitchFamily="-65" charset="-128"/>
                <a:cs typeface="ＭＳ Ｐゴシック" pitchFamily="-65" charset="-128"/>
              </a:rPr>
              <a:t>Must </a:t>
            </a:r>
            <a:r>
              <a:rPr lang="en-US" dirty="0">
                <a:ea typeface="ＭＳ Ｐゴシック" pitchFamily="-65" charset="-128"/>
                <a:cs typeface="ＭＳ Ｐゴシック" pitchFamily="-65" charset="-128"/>
              </a:rPr>
              <a:t>relate back to needs identified in PLAAFP</a:t>
            </a:r>
          </a:p>
          <a:p>
            <a:pPr eaLnBrk="1" hangingPunct="1"/>
            <a:r>
              <a:rPr lang="en-US" dirty="0">
                <a:ea typeface="ＭＳ Ｐゴシック" pitchFamily="-65" charset="-128"/>
                <a:cs typeface="ＭＳ Ｐゴシック" pitchFamily="-65" charset="-128"/>
              </a:rPr>
              <a:t>Should have data supporting need and </a:t>
            </a:r>
            <a:r>
              <a:rPr lang="en-US" dirty="0" smtClean="0">
                <a:ea typeface="ＭＳ Ｐゴシック" pitchFamily="-65" charset="-128"/>
                <a:cs typeface="ＭＳ Ｐゴシック" pitchFamily="-65" charset="-128"/>
              </a:rPr>
              <a:t>use</a:t>
            </a:r>
          </a:p>
          <a:p>
            <a:pPr eaLnBrk="1" hangingPunct="1"/>
            <a:r>
              <a:rPr lang="en-US" dirty="0" smtClean="0">
                <a:ea typeface="ＭＳ Ｐゴシック" pitchFamily="-65" charset="-128"/>
                <a:cs typeface="ＭＳ Ｐゴシック" pitchFamily="-65" charset="-128"/>
              </a:rPr>
              <a:t>Must be used regularly in instruction to be used on assessments</a:t>
            </a:r>
          </a:p>
          <a:p>
            <a:pPr eaLnBrk="1" hangingPunct="1"/>
            <a:r>
              <a:rPr lang="en-US" dirty="0">
                <a:ea typeface="ＭＳ Ｐゴシック" pitchFamily="-65" charset="-128"/>
                <a:cs typeface="ＭＳ Ｐゴシック" pitchFamily="-65" charset="-128"/>
              </a:rPr>
              <a:t>Must be as specific as possible</a:t>
            </a:r>
          </a:p>
          <a:p>
            <a:pPr eaLnBrk="1" hangingPunct="1">
              <a:buFont typeface="Zapf Dingbats" pitchFamily="-65" charset="2"/>
              <a:buChar char=""/>
            </a:pPr>
            <a:r>
              <a:rPr lang="en-US" dirty="0">
                <a:solidFill>
                  <a:srgbClr val="D11726"/>
                </a:solidFill>
                <a:ea typeface="ＭＳ Ｐゴシック" pitchFamily="-65" charset="-128"/>
                <a:cs typeface="ＭＳ Ｐゴシック" pitchFamily="-65" charset="-128"/>
              </a:rPr>
              <a:t>Anything to be billed to Medicaid must be documented</a:t>
            </a:r>
          </a:p>
        </p:txBody>
      </p:sp>
      <p:sp>
        <p:nvSpPr>
          <p:cNvPr id="4" name="Date Placeholder 3"/>
          <p:cNvSpPr>
            <a:spLocks noGrp="1"/>
          </p:cNvSpPr>
          <p:nvPr>
            <p:ph type="dt" sz="half" idx="10"/>
          </p:nvPr>
        </p:nvSpPr>
        <p:spPr/>
        <p:txBody>
          <a:bodyPr/>
          <a:lstStyle/>
          <a:p>
            <a:fld id="{E9942D04-B313-E84D-8BB9-D2D1E7EAE39B}"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30</a:t>
            </a:fld>
            <a:endParaRPr kumimoji="0"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ea typeface="ＭＳ Ｐゴシック" pitchFamily="-65" charset="-128"/>
                <a:cs typeface="ＭＳ Ｐゴシック" pitchFamily="-65" charset="-128"/>
              </a:rPr>
              <a:t>State &amp; District Assessments</a:t>
            </a:r>
          </a:p>
        </p:txBody>
      </p:sp>
      <p:sp>
        <p:nvSpPr>
          <p:cNvPr id="69635" name="Rectangle 3"/>
          <p:cNvSpPr>
            <a:spLocks noGrp="1" noChangeArrowheads="1"/>
          </p:cNvSpPr>
          <p:nvPr>
            <p:ph idx="1"/>
          </p:nvPr>
        </p:nvSpPr>
        <p:spPr>
          <a:xfrm>
            <a:off x="762000" y="2133600"/>
            <a:ext cx="7697788" cy="4495800"/>
          </a:xfrm>
        </p:spPr>
        <p:txBody>
          <a:bodyPr>
            <a:normAutofit fontScale="92500" lnSpcReduction="20000"/>
          </a:bodyPr>
          <a:lstStyle/>
          <a:p>
            <a:pPr eaLnBrk="1" hangingPunct="1">
              <a:lnSpc>
                <a:spcPct val="90000"/>
              </a:lnSpc>
            </a:pPr>
            <a:r>
              <a:rPr lang="en-US" sz="2800" dirty="0" smtClean="0">
                <a:ea typeface="ＭＳ Ｐゴシック" pitchFamily="-65" charset="-128"/>
                <a:cs typeface="ＭＳ Ｐゴシック" pitchFamily="-65" charset="-128"/>
              </a:rPr>
              <a:t>Complete Alternate Assessment Worksheet if considering student for Co-Alt</a:t>
            </a:r>
          </a:p>
          <a:p>
            <a:pPr eaLnBrk="1" hangingPunct="1">
              <a:lnSpc>
                <a:spcPct val="90000"/>
              </a:lnSpc>
            </a:pPr>
            <a:r>
              <a:rPr lang="en-US" sz="2800" dirty="0" smtClean="0">
                <a:ea typeface="ＭＳ Ｐゴシック" pitchFamily="-65" charset="-128"/>
                <a:cs typeface="ＭＳ Ｐゴシック" pitchFamily="-65" charset="-128"/>
              </a:rPr>
              <a:t>Any summative district assessment reported for all students must have an alternate available</a:t>
            </a:r>
          </a:p>
          <a:p>
            <a:pPr eaLnBrk="1" hangingPunct="1">
              <a:lnSpc>
                <a:spcPct val="90000"/>
              </a:lnSpc>
            </a:pPr>
            <a:r>
              <a:rPr lang="en-US" sz="2800" dirty="0" smtClean="0">
                <a:ea typeface="ＭＳ Ｐゴシック" pitchFamily="-65" charset="-128"/>
                <a:cs typeface="ＭＳ Ｐゴシック" pitchFamily="-65" charset="-128"/>
              </a:rPr>
              <a:t>Document accommodations (based on performance summary and impact of disability )</a:t>
            </a:r>
          </a:p>
          <a:p>
            <a:pPr eaLnBrk="1" hangingPunct="1">
              <a:lnSpc>
                <a:spcPct val="90000"/>
              </a:lnSpc>
            </a:pPr>
            <a:r>
              <a:rPr lang="en-US" sz="2800" dirty="0" smtClean="0">
                <a:ea typeface="ＭＳ Ｐゴシック" pitchFamily="-65" charset="-128"/>
                <a:cs typeface="ＭＳ Ｐゴシック" pitchFamily="-65" charset="-128"/>
              </a:rPr>
              <a:t>Non-standard accommodations: permission from CDE through District Assessment Coordinator (DAC)</a:t>
            </a:r>
          </a:p>
          <a:p>
            <a:pPr eaLnBrk="1" hangingPunct="1">
              <a:lnSpc>
                <a:spcPct val="90000"/>
              </a:lnSpc>
            </a:pPr>
            <a:r>
              <a:rPr lang="en-US" sz="2800" dirty="0" smtClean="0">
                <a:ea typeface="ＭＳ Ｐゴシック" pitchFamily="-65" charset="-128"/>
                <a:cs typeface="ＭＳ Ｐゴシック" pitchFamily="-65" charset="-128"/>
              </a:rPr>
              <a:t>New requirement to document that parents understand implications of alternate assessment</a:t>
            </a:r>
          </a:p>
        </p:txBody>
      </p:sp>
      <p:sp>
        <p:nvSpPr>
          <p:cNvPr id="4" name="Date Placeholder 3"/>
          <p:cNvSpPr>
            <a:spLocks noGrp="1"/>
          </p:cNvSpPr>
          <p:nvPr>
            <p:ph type="dt" sz="half" idx="10"/>
          </p:nvPr>
        </p:nvSpPr>
        <p:spPr/>
        <p:txBody>
          <a:bodyPr/>
          <a:lstStyle/>
          <a:p>
            <a:fld id="{9F981DCB-394E-394D-AF60-A1967087B28C}"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31</a:t>
            </a:fld>
            <a:endParaRPr kumimoji="0"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ea typeface="ＭＳ Ｐゴシック" pitchFamily="-65" charset="-128"/>
                <a:cs typeface="ＭＳ Ｐゴシック" pitchFamily="-65" charset="-128"/>
              </a:rPr>
              <a:t>Extended School Year</a:t>
            </a:r>
          </a:p>
        </p:txBody>
      </p:sp>
      <p:sp>
        <p:nvSpPr>
          <p:cNvPr id="67587" name="Rectangle 3"/>
          <p:cNvSpPr>
            <a:spLocks noGrp="1" noChangeArrowheads="1"/>
          </p:cNvSpPr>
          <p:nvPr>
            <p:ph idx="1"/>
          </p:nvPr>
        </p:nvSpPr>
        <p:spPr>
          <a:xfrm>
            <a:off x="838200" y="2133600"/>
            <a:ext cx="7697788" cy="4343400"/>
          </a:xfrm>
        </p:spPr>
        <p:txBody>
          <a:bodyPr>
            <a:normAutofit lnSpcReduction="10000"/>
          </a:bodyPr>
          <a:lstStyle/>
          <a:p>
            <a:pPr eaLnBrk="1" hangingPunct="1"/>
            <a:r>
              <a:rPr lang="en-US" sz="2800" dirty="0">
                <a:ea typeface="ＭＳ Ｐゴシック" pitchFamily="-65" charset="-128"/>
                <a:cs typeface="ＭＳ Ｐゴシック" pitchFamily="-65" charset="-128"/>
              </a:rPr>
              <a:t>Must have evidence of severe regression, unreasonable recoupment period, or predictive factors</a:t>
            </a:r>
          </a:p>
          <a:p>
            <a:pPr eaLnBrk="1" hangingPunct="1"/>
            <a:r>
              <a:rPr lang="en-US" sz="2800" dirty="0">
                <a:ea typeface="ＭＳ Ｐゴシック" pitchFamily="-65" charset="-128"/>
                <a:cs typeface="ＭＳ Ｐゴシック" pitchFamily="-65" charset="-128"/>
              </a:rPr>
              <a:t>Supporting evidence must be used to justify need</a:t>
            </a:r>
          </a:p>
          <a:p>
            <a:pPr eaLnBrk="1" hangingPunct="1"/>
            <a:r>
              <a:rPr lang="en-US" sz="2800" dirty="0">
                <a:ea typeface="ＭＳ Ｐゴシック" pitchFamily="-65" charset="-128"/>
                <a:cs typeface="ＭＳ Ｐゴシック" pitchFamily="-65" charset="-128"/>
              </a:rPr>
              <a:t>Guiding question: Does the evidence support a particular service in order to avoid significant jeopardy to learned skills during extended breaks?</a:t>
            </a:r>
          </a:p>
        </p:txBody>
      </p:sp>
      <p:pic>
        <p:nvPicPr>
          <p:cNvPr id="67588" name="Picture 5" descr="14954093"/>
          <p:cNvPicPr>
            <a:picLocks noChangeAspect="1" noChangeArrowheads="1"/>
          </p:cNvPicPr>
          <p:nvPr/>
        </p:nvPicPr>
        <p:blipFill>
          <a:blip r:embed="rId3"/>
          <a:srcRect/>
          <a:stretch>
            <a:fillRect/>
          </a:stretch>
        </p:blipFill>
        <p:spPr bwMode="auto">
          <a:xfrm>
            <a:off x="7543800" y="5410200"/>
            <a:ext cx="14478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8926987D-26AB-E240-9936-0682EDA4AE01}"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32</a:t>
            </a:fld>
            <a:endParaRPr kumimoji="0"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Specially Designed Instruction</a:t>
            </a:r>
            <a:endParaRPr lang="en-US" dirty="0"/>
          </a:p>
        </p:txBody>
      </p:sp>
      <p:sp>
        <p:nvSpPr>
          <p:cNvPr id="3" name="Content Placeholder 2"/>
          <p:cNvSpPr>
            <a:spLocks noGrp="1"/>
          </p:cNvSpPr>
          <p:nvPr>
            <p:ph idx="1"/>
          </p:nvPr>
        </p:nvSpPr>
        <p:spPr>
          <a:xfrm>
            <a:off x="739775" y="2286000"/>
            <a:ext cx="7662864" cy="4114800"/>
          </a:xfrm>
        </p:spPr>
        <p:txBody>
          <a:bodyPr>
            <a:normAutofit/>
          </a:bodyPr>
          <a:lstStyle/>
          <a:p>
            <a:r>
              <a:rPr lang="en-US" dirty="0" smtClean="0"/>
              <a:t>Specially designed instruction (SDI) means adapting, as appropriate, to the needs of an eligible child under this part, the content, methodology, or delivery of instruction to address the unique needs of a child that results from the child's disability; and to </a:t>
            </a:r>
            <a:r>
              <a:rPr lang="en-US" b="1" dirty="0" smtClean="0"/>
              <a:t>ensure access of the child to the general curriculum</a:t>
            </a:r>
            <a:r>
              <a:rPr lang="en-US" dirty="0" smtClean="0"/>
              <a:t>, so that he or she can meet the educational standards adopted by the State </a:t>
            </a:r>
            <a:endParaRPr lang="en-US" dirty="0" smtClean="0"/>
          </a:p>
          <a:p>
            <a:r>
              <a:rPr lang="en-US" dirty="0" smtClean="0"/>
              <a:t>What specially designed instruction will you provide to ensure access to the general curriculum?</a:t>
            </a:r>
          </a:p>
          <a:p>
            <a:r>
              <a:rPr lang="en-US" dirty="0" smtClean="0"/>
              <a:t>Supplement not Supplant</a:t>
            </a:r>
            <a:endParaRPr lang="en-US" dirty="0"/>
          </a:p>
        </p:txBody>
      </p:sp>
      <p:sp>
        <p:nvSpPr>
          <p:cNvPr id="4" name="Date Placeholder 3"/>
          <p:cNvSpPr>
            <a:spLocks noGrp="1"/>
          </p:cNvSpPr>
          <p:nvPr>
            <p:ph type="dt" sz="half" idx="10"/>
          </p:nvPr>
        </p:nvSpPr>
        <p:spPr/>
        <p:txBody>
          <a:bodyPr/>
          <a:lstStyle/>
          <a:p>
            <a:fld id="{E1567C09-57D9-B942-ADBC-6DC2B1E3442C}"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33</a:t>
            </a:fld>
            <a:endParaRPr kumimoji="0"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z="3600">
                <a:ea typeface="ＭＳ Ｐゴシック" pitchFamily="-65" charset="-128"/>
                <a:cs typeface="ＭＳ Ｐゴシック" pitchFamily="-65" charset="-128"/>
              </a:rPr>
              <a:t>Special Education &amp; </a:t>
            </a:r>
            <a:br>
              <a:rPr lang="en-US" sz="3600">
                <a:ea typeface="ＭＳ Ｐゴシック" pitchFamily="-65" charset="-128"/>
                <a:cs typeface="ＭＳ Ｐゴシック" pitchFamily="-65" charset="-128"/>
              </a:rPr>
            </a:br>
            <a:r>
              <a:rPr lang="en-US" sz="3600">
                <a:ea typeface="ＭＳ Ｐゴシック" pitchFamily="-65" charset="-128"/>
                <a:cs typeface="ＭＳ Ｐゴシック" pitchFamily="-65" charset="-128"/>
              </a:rPr>
              <a:t>Related Services</a:t>
            </a:r>
          </a:p>
        </p:txBody>
      </p:sp>
      <p:sp>
        <p:nvSpPr>
          <p:cNvPr id="71683" name="Rectangle 3"/>
          <p:cNvSpPr>
            <a:spLocks noGrp="1" noChangeArrowheads="1"/>
          </p:cNvSpPr>
          <p:nvPr>
            <p:ph idx="1"/>
          </p:nvPr>
        </p:nvSpPr>
        <p:spPr>
          <a:xfrm>
            <a:off x="990600" y="2209800"/>
            <a:ext cx="7697788" cy="3733800"/>
          </a:xfrm>
        </p:spPr>
        <p:txBody>
          <a:bodyPr>
            <a:normAutofit/>
          </a:bodyPr>
          <a:lstStyle/>
          <a:p>
            <a:pPr eaLnBrk="1" hangingPunct="1">
              <a:lnSpc>
                <a:spcPct val="90000"/>
              </a:lnSpc>
            </a:pPr>
            <a:r>
              <a:rPr lang="en-US" dirty="0">
                <a:ea typeface="ＭＳ Ｐゴシック" pitchFamily="-65" charset="-128"/>
                <a:cs typeface="ＭＳ Ｐゴシック" pitchFamily="-65" charset="-128"/>
              </a:rPr>
              <a:t>Service delivery statement</a:t>
            </a:r>
          </a:p>
          <a:p>
            <a:pPr lvl="1" eaLnBrk="1" hangingPunct="1">
              <a:lnSpc>
                <a:spcPct val="90000"/>
              </a:lnSpc>
            </a:pPr>
            <a:r>
              <a:rPr lang="en-US" dirty="0"/>
              <a:t>Documenting </a:t>
            </a:r>
            <a:r>
              <a:rPr lang="en-US" dirty="0" err="1"/>
              <a:t>paraeducator</a:t>
            </a:r>
            <a:r>
              <a:rPr lang="en-US" dirty="0"/>
              <a:t> support</a:t>
            </a:r>
          </a:p>
          <a:p>
            <a:pPr eaLnBrk="1" hangingPunct="1">
              <a:lnSpc>
                <a:spcPct val="90000"/>
              </a:lnSpc>
            </a:pPr>
            <a:r>
              <a:rPr lang="en-US" dirty="0">
                <a:ea typeface="ＭＳ Ｐゴシック" pitchFamily="-65" charset="-128"/>
                <a:cs typeface="ＭＳ Ｐゴシック" pitchFamily="-65" charset="-128"/>
              </a:rPr>
              <a:t>Specialized Instruction Area</a:t>
            </a:r>
          </a:p>
          <a:p>
            <a:pPr eaLnBrk="1" hangingPunct="1">
              <a:lnSpc>
                <a:spcPct val="90000"/>
              </a:lnSpc>
            </a:pPr>
            <a:r>
              <a:rPr lang="en-US" dirty="0">
                <a:ea typeface="ＭＳ Ｐゴシック" pitchFamily="-65" charset="-128"/>
                <a:cs typeface="ＭＳ Ｐゴシック" pitchFamily="-65" charset="-128"/>
              </a:rPr>
              <a:t>Ending &amp; Starting </a:t>
            </a:r>
            <a:r>
              <a:rPr lang="en-US" dirty="0" smtClean="0">
                <a:ea typeface="ＭＳ Ｐゴシック" pitchFamily="-65" charset="-128"/>
                <a:cs typeface="ＭＳ Ｐゴシック" pitchFamily="-65" charset="-128"/>
              </a:rPr>
              <a:t>Dates</a:t>
            </a:r>
          </a:p>
          <a:p>
            <a:pPr eaLnBrk="1" hangingPunct="1">
              <a:lnSpc>
                <a:spcPct val="90000"/>
              </a:lnSpc>
            </a:pPr>
            <a:r>
              <a:rPr lang="en-US" dirty="0" smtClean="0">
                <a:ea typeface="ＭＳ Ｐゴシック" pitchFamily="-65" charset="-128"/>
                <a:cs typeface="ＭＳ Ｐゴシック" pitchFamily="-65" charset="-128"/>
              </a:rPr>
              <a:t>Direct service in or outside of the gen ed classroom</a:t>
            </a:r>
            <a:endParaRPr lang="en-US" dirty="0" smtClean="0">
              <a:ea typeface="ＭＳ Ｐゴシック" pitchFamily="-65" charset="-128"/>
              <a:cs typeface="ＭＳ Ｐゴシック" pitchFamily="-65" charset="-128"/>
            </a:endParaRPr>
          </a:p>
          <a:p>
            <a:pPr eaLnBrk="1" hangingPunct="1">
              <a:lnSpc>
                <a:spcPct val="90000"/>
              </a:lnSpc>
              <a:buFont typeface="Zapf Dingbats" pitchFamily="-65" charset="2"/>
              <a:buChar char=""/>
            </a:pPr>
            <a:r>
              <a:rPr lang="en-US" sz="2800" dirty="0" smtClean="0">
                <a:solidFill>
                  <a:srgbClr val="D11726"/>
                </a:solidFill>
                <a:ea typeface="ＭＳ Ｐゴシック" pitchFamily="-65" charset="-128"/>
                <a:cs typeface="ＭＳ Ｐゴシック" pitchFamily="-65" charset="-128"/>
              </a:rPr>
              <a:t>Anything </a:t>
            </a:r>
            <a:r>
              <a:rPr lang="en-US" sz="2800" dirty="0">
                <a:solidFill>
                  <a:srgbClr val="D11726"/>
                </a:solidFill>
                <a:ea typeface="ＭＳ Ｐゴシック" pitchFamily="-65" charset="-128"/>
                <a:cs typeface="ＭＳ Ｐゴシック" pitchFamily="-65" charset="-128"/>
              </a:rPr>
              <a:t>to be billed to Medicaid must be </a:t>
            </a:r>
            <a:r>
              <a:rPr lang="en-US" sz="2800" dirty="0" smtClean="0">
                <a:solidFill>
                  <a:srgbClr val="D11726"/>
                </a:solidFill>
                <a:ea typeface="ＭＳ Ｐゴシック" pitchFamily="-65" charset="-128"/>
                <a:cs typeface="ＭＳ Ｐゴシック" pitchFamily="-65" charset="-128"/>
              </a:rPr>
              <a:t>documented using PCS/Nursing Language</a:t>
            </a:r>
            <a:endParaRPr lang="en-US" sz="2800" dirty="0">
              <a:ea typeface="ＭＳ Ｐゴシック" pitchFamily="-65" charset="-128"/>
              <a:cs typeface="ＭＳ Ｐゴシック" pitchFamily="-65" charset="-128"/>
            </a:endParaRPr>
          </a:p>
        </p:txBody>
      </p:sp>
      <p:sp>
        <p:nvSpPr>
          <p:cNvPr id="4" name="Date Placeholder 3"/>
          <p:cNvSpPr>
            <a:spLocks noGrp="1"/>
          </p:cNvSpPr>
          <p:nvPr>
            <p:ph type="dt" sz="half" idx="10"/>
          </p:nvPr>
        </p:nvSpPr>
        <p:spPr/>
        <p:txBody>
          <a:bodyPr/>
          <a:lstStyle/>
          <a:p>
            <a:fld id="{7ADABBDD-6C11-D140-850C-C9960750824A}"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34</a:t>
            </a:fld>
            <a:endParaRPr kumimoji="0"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990600" y="274638"/>
            <a:ext cx="7697788" cy="1173162"/>
          </a:xfrm>
        </p:spPr>
        <p:txBody>
          <a:bodyPr/>
          <a:lstStyle/>
          <a:p>
            <a:pPr eaLnBrk="1" hangingPunct="1"/>
            <a:r>
              <a:rPr lang="en-US" sz="3200">
                <a:ea typeface="ＭＳ Ｐゴシック" pitchFamily="-65" charset="-128"/>
                <a:cs typeface="ＭＳ Ｐゴシック" pitchFamily="-65" charset="-128"/>
              </a:rPr>
              <a:t>Recommended Placement in the Least Restrictive Environment</a:t>
            </a:r>
          </a:p>
        </p:txBody>
      </p:sp>
      <p:sp>
        <p:nvSpPr>
          <p:cNvPr id="73731" name="Rectangle 3"/>
          <p:cNvSpPr>
            <a:spLocks noGrp="1" noChangeArrowheads="1"/>
          </p:cNvSpPr>
          <p:nvPr>
            <p:ph idx="1"/>
          </p:nvPr>
        </p:nvSpPr>
        <p:spPr>
          <a:xfrm>
            <a:off x="739775" y="2209800"/>
            <a:ext cx="7662864" cy="4343400"/>
          </a:xfrm>
        </p:spPr>
        <p:txBody>
          <a:bodyPr>
            <a:normAutofit fontScale="92500"/>
          </a:bodyPr>
          <a:lstStyle/>
          <a:p>
            <a:r>
              <a:rPr lang="en-US" dirty="0" smtClean="0"/>
              <a:t>“</a:t>
            </a:r>
            <a:r>
              <a:rPr lang="en-US" dirty="0" smtClean="0"/>
              <a:t>To the maximum extent appropriate, children with disabilities, including children in public or private institutions or other care facilities, are educated with children without disabilities; and special classes, separate schooling or other removal of children with disabilities from the regular education environment occurs only if the nature or severity of the disability is such that education in regular classes, with the use of supplementary aids and services, cannot be achieved satisfactorily. “ </a:t>
            </a:r>
            <a:endParaRPr lang="en-US" dirty="0" smtClean="0">
              <a:ea typeface="ＭＳ Ｐゴシック" pitchFamily="-65" charset="-128"/>
              <a:cs typeface="ＭＳ Ｐゴシック" pitchFamily="-65" charset="-128"/>
            </a:endParaRPr>
          </a:p>
          <a:p>
            <a:pPr eaLnBrk="1" hangingPunct="1"/>
            <a:r>
              <a:rPr lang="en-US" dirty="0" smtClean="0">
                <a:ea typeface="ＭＳ Ｐゴシック" pitchFamily="-65" charset="-128"/>
                <a:cs typeface="ＭＳ Ｐゴシック" pitchFamily="-65" charset="-128"/>
              </a:rPr>
              <a:t>Placement </a:t>
            </a:r>
            <a:r>
              <a:rPr lang="en-US" dirty="0">
                <a:ea typeface="ＭＳ Ｐゴシック" pitchFamily="-65" charset="-128"/>
                <a:cs typeface="ＭＳ Ｐゴシック" pitchFamily="-65" charset="-128"/>
              </a:rPr>
              <a:t>options considered</a:t>
            </a:r>
          </a:p>
          <a:p>
            <a:pPr eaLnBrk="1" hangingPunct="1"/>
            <a:r>
              <a:rPr lang="en-US" dirty="0">
                <a:ea typeface="ＭＳ Ｐゴシック" pitchFamily="-65" charset="-128"/>
                <a:cs typeface="ＭＳ Ｐゴシック" pitchFamily="-65" charset="-128"/>
              </a:rPr>
              <a:t>Documentation of conversation</a:t>
            </a:r>
          </a:p>
          <a:p>
            <a:pPr eaLnBrk="1" hangingPunct="1"/>
            <a:r>
              <a:rPr lang="en-US" dirty="0">
                <a:ea typeface="ＭＳ Ｐゴシック" pitchFamily="-65" charset="-128"/>
                <a:cs typeface="ＭＳ Ｐゴシック" pitchFamily="-65" charset="-128"/>
              </a:rPr>
              <a:t>LRE setting </a:t>
            </a:r>
            <a:r>
              <a:rPr lang="en-US" dirty="0" smtClean="0">
                <a:ea typeface="ＭＳ Ｐゴシック" pitchFamily="-65" charset="-128"/>
                <a:cs typeface="ＭＳ Ｐゴシック" pitchFamily="-65" charset="-128"/>
              </a:rPr>
              <a:t>codes-% of time in general ed</a:t>
            </a:r>
            <a:endParaRPr lang="en-US" dirty="0">
              <a:ea typeface="ＭＳ Ｐゴシック" pitchFamily="-65" charset="-128"/>
              <a:cs typeface="ＭＳ Ｐゴシック" pitchFamily="-65" charset="-128"/>
            </a:endParaRPr>
          </a:p>
        </p:txBody>
      </p:sp>
      <p:pic>
        <p:nvPicPr>
          <p:cNvPr id="73732" name="Picture 5" descr="14954093"/>
          <p:cNvPicPr>
            <a:picLocks noChangeAspect="1" noChangeArrowheads="1"/>
          </p:cNvPicPr>
          <p:nvPr/>
        </p:nvPicPr>
        <p:blipFill>
          <a:blip r:embed="rId3"/>
          <a:srcRect/>
          <a:stretch>
            <a:fillRect/>
          </a:stretch>
        </p:blipFill>
        <p:spPr bwMode="auto">
          <a:xfrm>
            <a:off x="7239000" y="45720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FBAE4DFC-E6D6-EC4D-86B9-94B251D92AC0}"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35</a:t>
            </a:fld>
            <a:endParaRPr kumimoji="0"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LRE Continued</a:t>
            </a:r>
            <a:endParaRPr lang="en-US" dirty="0"/>
          </a:p>
        </p:txBody>
      </p:sp>
      <p:sp>
        <p:nvSpPr>
          <p:cNvPr id="3" name="Content Placeholder 2"/>
          <p:cNvSpPr>
            <a:spLocks noGrp="1"/>
          </p:cNvSpPr>
          <p:nvPr>
            <p:ph idx="1"/>
          </p:nvPr>
        </p:nvSpPr>
        <p:spPr/>
        <p:txBody>
          <a:bodyPr/>
          <a:lstStyle/>
          <a:p>
            <a:r>
              <a:rPr lang="en-US" dirty="0" smtClean="0"/>
              <a:t>Describe the possible advantages and disadvantages of </a:t>
            </a:r>
            <a:r>
              <a:rPr lang="en-US" dirty="0" smtClean="0"/>
              <a:t>the </a:t>
            </a:r>
            <a:r>
              <a:rPr lang="en-US" dirty="0" smtClean="0"/>
              <a:t>placement </a:t>
            </a:r>
            <a:r>
              <a:rPr lang="en-US" dirty="0" smtClean="0"/>
              <a:t>options </a:t>
            </a:r>
            <a:r>
              <a:rPr lang="en-US" dirty="0" smtClean="0"/>
              <a:t>for the student and the modifications/supplementary aids and services considered to reduce possible disadvantages to the </a:t>
            </a:r>
            <a:r>
              <a:rPr lang="en-US" dirty="0" smtClean="0"/>
              <a:t>student</a:t>
            </a:r>
          </a:p>
          <a:p>
            <a:r>
              <a:rPr lang="en-US" sz="2400" i="1" dirty="0" smtClean="0">
                <a:solidFill>
                  <a:schemeClr val="accent1"/>
                </a:solidFill>
              </a:rPr>
              <a:t>“You have to take something away to add something”</a:t>
            </a:r>
          </a:p>
          <a:p>
            <a:endParaRPr lang="en-US" sz="2400" i="1" dirty="0">
              <a:solidFill>
                <a:schemeClr val="accent1"/>
              </a:solidFill>
            </a:endParaRPr>
          </a:p>
        </p:txBody>
      </p:sp>
      <p:sp>
        <p:nvSpPr>
          <p:cNvPr id="4" name="Date Placeholder 3"/>
          <p:cNvSpPr>
            <a:spLocks noGrp="1"/>
          </p:cNvSpPr>
          <p:nvPr>
            <p:ph type="dt" sz="half" idx="10"/>
          </p:nvPr>
        </p:nvSpPr>
        <p:spPr/>
        <p:txBody>
          <a:bodyPr/>
          <a:lstStyle/>
          <a:p>
            <a:fld id="{E1567C09-57D9-B942-ADBC-6DC2B1E3442C}"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36</a:t>
            </a:fld>
            <a:endParaRPr kumimoji="0"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Written Notice</a:t>
            </a:r>
            <a:endParaRPr lang="en-US" dirty="0"/>
          </a:p>
        </p:txBody>
      </p:sp>
      <p:sp>
        <p:nvSpPr>
          <p:cNvPr id="3" name="Content Placeholder 2"/>
          <p:cNvSpPr>
            <a:spLocks noGrp="1"/>
          </p:cNvSpPr>
          <p:nvPr>
            <p:ph idx="1"/>
          </p:nvPr>
        </p:nvSpPr>
        <p:spPr/>
        <p:txBody>
          <a:bodyPr/>
          <a:lstStyle/>
          <a:p>
            <a:r>
              <a:rPr lang="en-US" dirty="0" smtClean="0"/>
              <a:t>Documents the discussion and decisions made during the IEP process</a:t>
            </a:r>
          </a:p>
          <a:p>
            <a:r>
              <a:rPr lang="en-US" dirty="0" smtClean="0"/>
              <a:t>Must be given in writing PRIOR to implementation of any decisions</a:t>
            </a:r>
          </a:p>
          <a:p>
            <a:r>
              <a:rPr lang="en-US" dirty="0" smtClean="0"/>
              <a:t>Send this home at end of meeting while finalizing draft</a:t>
            </a:r>
          </a:p>
          <a:p>
            <a:r>
              <a:rPr lang="en-US" dirty="0" smtClean="0"/>
              <a:t>No blanks, N/A, or None</a:t>
            </a:r>
            <a:endParaRPr lang="en-US" dirty="0"/>
          </a:p>
        </p:txBody>
      </p:sp>
      <p:sp>
        <p:nvSpPr>
          <p:cNvPr id="4" name="Date Placeholder 3"/>
          <p:cNvSpPr>
            <a:spLocks noGrp="1"/>
          </p:cNvSpPr>
          <p:nvPr>
            <p:ph type="dt" sz="half" idx="10"/>
          </p:nvPr>
        </p:nvSpPr>
        <p:spPr/>
        <p:txBody>
          <a:bodyPr/>
          <a:lstStyle/>
          <a:p>
            <a:fld id="{E1567C09-57D9-B942-ADBC-6DC2B1E3442C}"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37</a:t>
            </a:fld>
            <a:endParaRPr kumimoji="0"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we want to change something??</a:t>
            </a:r>
            <a:endParaRPr lang="en-US" dirty="0"/>
          </a:p>
        </p:txBody>
      </p:sp>
      <p:sp>
        <p:nvSpPr>
          <p:cNvPr id="3" name="Content Placeholder 2"/>
          <p:cNvSpPr>
            <a:spLocks noGrp="1"/>
          </p:cNvSpPr>
          <p:nvPr>
            <p:ph idx="1"/>
          </p:nvPr>
        </p:nvSpPr>
        <p:spPr>
          <a:xfrm>
            <a:off x="739775" y="2209800"/>
            <a:ext cx="7662864" cy="3827463"/>
          </a:xfrm>
        </p:spPr>
        <p:txBody>
          <a:bodyPr>
            <a:normAutofit fontScale="92500" lnSpcReduction="20000"/>
          </a:bodyPr>
          <a:lstStyle/>
          <a:p>
            <a:r>
              <a:rPr lang="en-US" dirty="0" smtClean="0"/>
              <a:t>Discuss and record:</a:t>
            </a:r>
          </a:p>
          <a:p>
            <a:pPr lvl="0"/>
            <a:r>
              <a:rPr lang="en-US" dirty="0" smtClean="0"/>
              <a:t>What if parents and IEP team want to modify goals, hours of service, accommodations/modifications, transportation, assistive technology?</a:t>
            </a:r>
          </a:p>
          <a:p>
            <a:pPr lvl="0"/>
            <a:r>
              <a:rPr lang="en-US" dirty="0" smtClean="0"/>
              <a:t>What does the current IEP say?</a:t>
            </a:r>
          </a:p>
          <a:p>
            <a:pPr lvl="0"/>
            <a:r>
              <a:rPr lang="en-US" dirty="0" smtClean="0"/>
              <a:t>What are the proposed changes?</a:t>
            </a:r>
          </a:p>
          <a:p>
            <a:pPr lvl="0"/>
            <a:r>
              <a:rPr lang="en-US" dirty="0" smtClean="0"/>
              <a:t>What is the rationale for these changes based on evaluation, tests, records, or reports?</a:t>
            </a:r>
          </a:p>
          <a:p>
            <a:pPr lvl="0"/>
            <a:r>
              <a:rPr lang="en-US" dirty="0" smtClean="0"/>
              <a:t>Other options considered and reasons for rejecting?</a:t>
            </a:r>
          </a:p>
          <a:p>
            <a:endParaRPr lang="en-US" dirty="0"/>
          </a:p>
        </p:txBody>
      </p:sp>
      <p:sp>
        <p:nvSpPr>
          <p:cNvPr id="4" name="Date Placeholder 3"/>
          <p:cNvSpPr>
            <a:spLocks noGrp="1"/>
          </p:cNvSpPr>
          <p:nvPr>
            <p:ph type="dt" sz="half" idx="10"/>
          </p:nvPr>
        </p:nvSpPr>
        <p:spPr/>
        <p:txBody>
          <a:bodyPr/>
          <a:lstStyle/>
          <a:p>
            <a:fld id="{7EA718E7-F3E0-BB4B-8BE5-B03B77A23591}"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38</a:t>
            </a:fld>
            <a:endParaRPr kumimoji="0"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ea typeface="ＭＳ Ｐゴシック" pitchFamily="-65" charset="-128"/>
                <a:cs typeface="ＭＳ Ｐゴシック" pitchFamily="-65" charset="-128"/>
              </a:rPr>
              <a:t>Amendments</a:t>
            </a:r>
          </a:p>
        </p:txBody>
      </p:sp>
      <p:sp>
        <p:nvSpPr>
          <p:cNvPr id="75779" name="Rectangle 3"/>
          <p:cNvSpPr>
            <a:spLocks noGrp="1" noChangeArrowheads="1"/>
          </p:cNvSpPr>
          <p:nvPr>
            <p:ph idx="1"/>
          </p:nvPr>
        </p:nvSpPr>
        <p:spPr>
          <a:xfrm>
            <a:off x="762000" y="2438400"/>
            <a:ext cx="7662864" cy="4087906"/>
          </a:xfrm>
        </p:spPr>
        <p:txBody>
          <a:bodyPr>
            <a:normAutofit fontScale="92500"/>
          </a:bodyPr>
          <a:lstStyle/>
          <a:p>
            <a:pPr eaLnBrk="1" hangingPunct="1"/>
            <a:r>
              <a:rPr lang="en-US" dirty="0" smtClean="0">
                <a:ea typeface="ＭＳ Ｐゴシック" pitchFamily="-65" charset="-128"/>
                <a:cs typeface="ＭＳ Ｐゴシック" pitchFamily="-65" charset="-128"/>
              </a:rPr>
              <a:t>“Add action” </a:t>
            </a:r>
            <a:r>
              <a:rPr lang="en-US" u="sng" dirty="0" smtClean="0">
                <a:ea typeface="ＭＳ Ｐゴシック" pitchFamily="-65" charset="-128"/>
                <a:cs typeface="ＭＳ Ｐゴシック" pitchFamily="-65" charset="-128"/>
              </a:rPr>
              <a:t>and</a:t>
            </a:r>
            <a:r>
              <a:rPr lang="en-US" dirty="0" smtClean="0">
                <a:ea typeface="ＭＳ Ｐゴシック" pitchFamily="-65" charset="-128"/>
                <a:cs typeface="ＭＳ Ｐゴシック" pitchFamily="-65" charset="-128"/>
              </a:rPr>
              <a:t> “amend” IEP</a:t>
            </a:r>
          </a:p>
          <a:p>
            <a:pPr eaLnBrk="1" hangingPunct="1"/>
            <a:r>
              <a:rPr lang="en-US" dirty="0" smtClean="0">
                <a:ea typeface="ＭＳ Ｐゴシック" pitchFamily="-65" charset="-128"/>
                <a:cs typeface="ＭＳ Ｐゴシック" pitchFamily="-65" charset="-128"/>
              </a:rPr>
              <a:t>Waiver of meeting</a:t>
            </a:r>
          </a:p>
          <a:p>
            <a:pPr eaLnBrk="1" hangingPunct="1"/>
            <a:r>
              <a:rPr lang="en-US" dirty="0" smtClean="0">
                <a:ea typeface="ＭＳ Ｐゴシック" pitchFamily="-65" charset="-128"/>
                <a:cs typeface="ＭＳ Ｐゴシック" pitchFamily="-65" charset="-128"/>
              </a:rPr>
              <a:t>Signature not required, only for procedural safeguards</a:t>
            </a:r>
          </a:p>
          <a:p>
            <a:pPr eaLnBrk="1" hangingPunct="1"/>
            <a:r>
              <a:rPr lang="en-US" dirty="0" smtClean="0">
                <a:ea typeface="ＭＳ Ｐゴシック" pitchFamily="-65" charset="-128"/>
                <a:cs typeface="ＭＳ Ｐゴシック" pitchFamily="-65" charset="-128"/>
              </a:rPr>
              <a:t>Document agreement in meeting notes, parent contact log</a:t>
            </a:r>
          </a:p>
          <a:p>
            <a:pPr eaLnBrk="1" hangingPunct="1"/>
            <a:r>
              <a:rPr lang="en-US" dirty="0" smtClean="0">
                <a:ea typeface="ＭＳ Ｐゴシック" pitchFamily="-65" charset="-128"/>
                <a:cs typeface="ＭＳ Ｐゴシック" pitchFamily="-65" charset="-128"/>
              </a:rPr>
              <a:t>Do NOT change notice of meeting</a:t>
            </a:r>
          </a:p>
          <a:p>
            <a:pPr eaLnBrk="1" hangingPunct="1"/>
            <a:r>
              <a:rPr lang="en-US" dirty="0" smtClean="0">
                <a:ea typeface="ＭＳ Ｐゴシック" pitchFamily="-65" charset="-128"/>
                <a:cs typeface="ＭＳ Ｐゴシック" pitchFamily="-65" charset="-128"/>
              </a:rPr>
              <a:t>Keep current information, and add changes with new date (service delivery statement)</a:t>
            </a:r>
          </a:p>
          <a:p>
            <a:pPr eaLnBrk="1" hangingPunct="1"/>
            <a:r>
              <a:rPr lang="en-US" dirty="0" smtClean="0">
                <a:ea typeface="ＭＳ Ｐゴシック" pitchFamily="-65" charset="-128"/>
                <a:cs typeface="ＭＳ Ｐゴシック" pitchFamily="-65" charset="-128"/>
              </a:rPr>
              <a:t>When changing goals, end current goals, and “start” new ones</a:t>
            </a:r>
          </a:p>
          <a:p>
            <a:pPr eaLnBrk="1" hangingPunct="1"/>
            <a:endParaRPr lang="en-US" dirty="0" smtClean="0">
              <a:ea typeface="ＭＳ Ｐゴシック" pitchFamily="-65" charset="-128"/>
              <a:cs typeface="ＭＳ Ｐゴシック" pitchFamily="-65" charset="-128"/>
            </a:endParaRPr>
          </a:p>
          <a:p>
            <a:pPr eaLnBrk="1" hangingPunct="1"/>
            <a:endParaRPr lang="en-US" dirty="0" smtClean="0">
              <a:ea typeface="ＭＳ Ｐゴシック" pitchFamily="-65" charset="-128"/>
              <a:cs typeface="ＭＳ Ｐゴシック" pitchFamily="-65" charset="-128"/>
            </a:endParaRPr>
          </a:p>
          <a:p>
            <a:pPr eaLnBrk="1" hangingPunct="1"/>
            <a:endParaRPr lang="en-US" dirty="0" smtClean="0">
              <a:ea typeface="ＭＳ Ｐゴシック" pitchFamily="-65" charset="-128"/>
              <a:cs typeface="ＭＳ Ｐゴシック" pitchFamily="-65" charset="-128"/>
            </a:endParaRPr>
          </a:p>
          <a:p>
            <a:pPr eaLnBrk="1" hangingPunct="1"/>
            <a:endParaRPr lang="en-US" dirty="0" smtClean="0">
              <a:ea typeface="ＭＳ Ｐゴシック" pitchFamily="-65" charset="-128"/>
              <a:cs typeface="ＭＳ Ｐゴシック" pitchFamily="-65" charset="-128"/>
            </a:endParaRPr>
          </a:p>
        </p:txBody>
      </p:sp>
      <p:pic>
        <p:nvPicPr>
          <p:cNvPr id="75780" name="Picture 4" descr="14954093"/>
          <p:cNvPicPr>
            <a:picLocks noChangeAspect="1" noChangeArrowheads="1"/>
          </p:cNvPicPr>
          <p:nvPr/>
        </p:nvPicPr>
        <p:blipFill>
          <a:blip r:embed="rId3"/>
          <a:srcRect/>
          <a:stretch>
            <a:fillRect/>
          </a:stretch>
        </p:blipFill>
        <p:spPr bwMode="auto">
          <a:xfrm>
            <a:off x="7239000" y="20574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AE794804-CBD0-654A-9ABC-415706071C85}"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39</a:t>
            </a:fld>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SPED in a “Nutshell”</a:t>
            </a:r>
            <a:endParaRPr lang="en-US" dirty="0"/>
          </a:p>
        </p:txBody>
      </p:sp>
      <p:sp>
        <p:nvSpPr>
          <p:cNvPr id="3" name="Content Placeholder 2"/>
          <p:cNvSpPr>
            <a:spLocks noGrp="1"/>
          </p:cNvSpPr>
          <p:nvPr>
            <p:ph sz="half" idx="1"/>
          </p:nvPr>
        </p:nvSpPr>
        <p:spPr>
          <a:xfrm>
            <a:off x="740664" y="1600200"/>
            <a:ext cx="7869936" cy="4437063"/>
          </a:xfrm>
        </p:spPr>
        <p:txBody>
          <a:bodyPr>
            <a:normAutofit/>
          </a:bodyPr>
          <a:lstStyle/>
          <a:p>
            <a:endParaRPr lang="en-US" dirty="0" smtClean="0"/>
          </a:p>
          <a:p>
            <a:pPr algn="ctr">
              <a:buNone/>
            </a:pPr>
            <a:endParaRPr lang="en-US" sz="2800" dirty="0" smtClean="0"/>
          </a:p>
          <a:p>
            <a:pPr algn="ctr">
              <a:buNone/>
            </a:pPr>
            <a:r>
              <a:rPr lang="en-US" sz="2800" dirty="0" smtClean="0"/>
              <a:t>Facilitation PowerPoint</a:t>
            </a:r>
            <a:endParaRPr lang="en-US" sz="2800" dirty="0"/>
          </a:p>
        </p:txBody>
      </p:sp>
      <p:sp>
        <p:nvSpPr>
          <p:cNvPr id="4" name="Date Placeholder 3"/>
          <p:cNvSpPr>
            <a:spLocks noGrp="1"/>
          </p:cNvSpPr>
          <p:nvPr>
            <p:ph type="dt" sz="half" idx="10"/>
          </p:nvPr>
        </p:nvSpPr>
        <p:spPr/>
        <p:txBody>
          <a:bodyPr/>
          <a:lstStyle/>
          <a:p>
            <a:fld id="{72B377CB-D844-D345-8E32-79EAC8B9B515}"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4</a:t>
            </a:fld>
            <a:endParaRPr kumimoji="0"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a:ea typeface="ＭＳ Ｐゴシック" pitchFamily="-65" charset="-128"/>
                <a:cs typeface="ＭＳ Ｐゴシック" pitchFamily="-65" charset="-128"/>
              </a:rPr>
              <a:t>Transfers</a:t>
            </a:r>
          </a:p>
        </p:txBody>
      </p:sp>
      <p:sp>
        <p:nvSpPr>
          <p:cNvPr id="26627" name="Rectangle 3"/>
          <p:cNvSpPr>
            <a:spLocks noGrp="1" noChangeArrowheads="1"/>
          </p:cNvSpPr>
          <p:nvPr>
            <p:ph idx="1"/>
          </p:nvPr>
        </p:nvSpPr>
        <p:spPr>
          <a:xfrm>
            <a:off x="990600" y="1524000"/>
            <a:ext cx="7697788" cy="4724400"/>
          </a:xfrm>
        </p:spPr>
        <p:txBody>
          <a:bodyPr>
            <a:normAutofit lnSpcReduction="10000"/>
          </a:bodyPr>
          <a:lstStyle/>
          <a:p>
            <a:pPr algn="ctr" eaLnBrk="1" hangingPunct="1">
              <a:buFontTx/>
              <a:buNone/>
            </a:pPr>
            <a:r>
              <a:rPr lang="en-US" sz="2400" b="1" i="1" cap="all" dirty="0" smtClean="0">
                <a:solidFill>
                  <a:schemeClr val="bg1"/>
                </a:solidFill>
                <a:ea typeface="ＭＳ Ｐゴシック" pitchFamily="-65" charset="-128"/>
                <a:cs typeface="ＭＳ Ｐゴシック" pitchFamily="-65" charset="-128"/>
              </a:rPr>
              <a:t>*****New Process*****</a:t>
            </a:r>
          </a:p>
          <a:p>
            <a:pPr eaLnBrk="1" hangingPunct="1">
              <a:buFont typeface="Wingdings" charset="2"/>
              <a:buChar char="²"/>
            </a:pPr>
            <a:r>
              <a:rPr lang="en-US" sz="2400" dirty="0" smtClean="0">
                <a:ea typeface="ＭＳ Ｐゴシック" pitchFamily="-65" charset="-128"/>
                <a:cs typeface="ＭＳ Ｐゴシック" pitchFamily="-65" charset="-128"/>
              </a:rPr>
              <a:t>Transfers ONLY apply to students who transfer within the school year.</a:t>
            </a:r>
          </a:p>
          <a:p>
            <a:pPr eaLnBrk="1" hangingPunct="1">
              <a:buFont typeface="Wingdings" charset="2"/>
              <a:buChar char="²"/>
            </a:pPr>
            <a:r>
              <a:rPr lang="en-US" sz="2400" dirty="0" smtClean="0">
                <a:ea typeface="ＭＳ Ｐゴシック" pitchFamily="-65" charset="-128"/>
                <a:cs typeface="ＭＳ Ｐゴシック" pitchFamily="-65" charset="-128"/>
              </a:rPr>
              <a:t>They  DO NOT apply to students who enroll over the summer</a:t>
            </a:r>
          </a:p>
          <a:p>
            <a:pPr eaLnBrk="1" hangingPunct="1">
              <a:buFont typeface="Wingdings" charset="2"/>
              <a:buChar char="²"/>
            </a:pPr>
            <a:r>
              <a:rPr lang="en-US" sz="2400" dirty="0" smtClean="0">
                <a:ea typeface="ＭＳ Ｐゴシック" pitchFamily="-65" charset="-128"/>
                <a:cs typeface="ＭＳ Ｐゴシック" pitchFamily="-65" charset="-128"/>
              </a:rPr>
              <a:t>Students who enroll over the summer are NEW ENROLLMENTS</a:t>
            </a:r>
          </a:p>
          <a:p>
            <a:pPr eaLnBrk="1" hangingPunct="1">
              <a:buFont typeface="Wingdings" charset="2"/>
              <a:buChar char="²"/>
            </a:pPr>
            <a:r>
              <a:rPr lang="en-US" sz="2400" dirty="0" smtClean="0">
                <a:ea typeface="ＭＳ Ｐゴシック" pitchFamily="-65" charset="-128"/>
                <a:cs typeface="ＭＳ Ｐゴシック" pitchFamily="-65" charset="-128"/>
              </a:rPr>
              <a:t>IEP must be in place ON THE FIRST DAY OF SCHOOL for new </a:t>
            </a:r>
            <a:r>
              <a:rPr lang="en-US" sz="2400" dirty="0" smtClean="0">
                <a:ea typeface="ＭＳ Ｐゴシック" pitchFamily="-65" charset="-128"/>
                <a:cs typeface="ＭＳ Ｐゴシック" pitchFamily="-65" charset="-128"/>
              </a:rPr>
              <a:t>enrollments</a:t>
            </a:r>
          </a:p>
          <a:p>
            <a:pPr eaLnBrk="1" hangingPunct="1">
              <a:buNone/>
            </a:pPr>
            <a:r>
              <a:rPr lang="en-US" sz="2400" dirty="0" smtClean="0">
                <a:ea typeface="ＭＳ Ｐゴシック" pitchFamily="-65" charset="-128"/>
                <a:cs typeface="ＭＳ Ｐゴシック" pitchFamily="-65" charset="-128"/>
              </a:rPr>
              <a:t>……..What does this mean?  What do we do???</a:t>
            </a:r>
          </a:p>
          <a:p>
            <a:pPr eaLnBrk="1" hangingPunct="1">
              <a:buFont typeface="Wingdings" charset="2"/>
              <a:buChar char="²"/>
            </a:pPr>
            <a:endParaRPr lang="en-US" sz="2400" dirty="0" smtClean="0">
              <a:ea typeface="ＭＳ Ｐゴシック" pitchFamily="-65" charset="-128"/>
              <a:cs typeface="ＭＳ Ｐゴシック" pitchFamily="-65" charset="-128"/>
            </a:endParaRPr>
          </a:p>
        </p:txBody>
      </p:sp>
      <p:sp>
        <p:nvSpPr>
          <p:cNvPr id="4" name="Date Placeholder 3"/>
          <p:cNvSpPr>
            <a:spLocks noGrp="1"/>
          </p:cNvSpPr>
          <p:nvPr>
            <p:ph type="dt" sz="half" idx="10"/>
          </p:nvPr>
        </p:nvSpPr>
        <p:spPr/>
        <p:txBody>
          <a:bodyPr/>
          <a:lstStyle/>
          <a:p>
            <a:fld id="{4151D4A4-6F37-384F-B78F-263915046A27}"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40</a:t>
            </a:fld>
            <a:endParaRPr kumimoji="0"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816587"/>
            <a:ext cx="8341851" cy="1645920"/>
          </a:xfrm>
        </p:spPr>
        <p:txBody>
          <a:bodyPr/>
          <a:lstStyle/>
          <a:p>
            <a:r>
              <a:rPr lang="en-US" dirty="0" smtClean="0"/>
              <a:t>Process for Transfers and </a:t>
            </a:r>
            <a:br>
              <a:rPr lang="en-US" dirty="0" smtClean="0"/>
            </a:br>
            <a:r>
              <a:rPr lang="en-US" dirty="0" smtClean="0"/>
              <a:t>New Enrollments</a:t>
            </a:r>
            <a:endParaRPr lang="en-US" dirty="0"/>
          </a:p>
        </p:txBody>
      </p:sp>
      <p:sp>
        <p:nvSpPr>
          <p:cNvPr id="4" name="Text Placeholder 3"/>
          <p:cNvSpPr>
            <a:spLocks noGrp="1"/>
          </p:cNvSpPr>
          <p:nvPr>
            <p:ph type="body" sz="quarter" idx="10"/>
          </p:nvPr>
        </p:nvSpPr>
        <p:spPr/>
        <p:txBody>
          <a:bodyPr/>
          <a:lstStyle/>
          <a:p>
            <a:r>
              <a:rPr lang="en-US" dirty="0" smtClean="0"/>
              <a:t>August 1, 2014</a:t>
            </a:r>
            <a:endParaRPr lang="en-US" dirty="0"/>
          </a:p>
        </p:txBody>
      </p:sp>
      <p:sp>
        <p:nvSpPr>
          <p:cNvPr id="5" name="Text Placeholder 1"/>
          <p:cNvSpPr txBox="1">
            <a:spLocks/>
          </p:cNvSpPr>
          <p:nvPr/>
        </p:nvSpPr>
        <p:spPr>
          <a:xfrm>
            <a:off x="380999" y="5058526"/>
            <a:ext cx="8341851" cy="742020"/>
          </a:xfrm>
          <a:prstGeom prst="rect">
            <a:avLst/>
          </a:prstGeom>
        </p:spPr>
        <p:txBody>
          <a:bodyPr vert="horz" lIns="91440" tIns="45720" rIns="91440" bIns="45720" rtlCol="0" anchor="ctr">
            <a:noAutofit/>
          </a:bodyPr>
          <a:lstStyle/>
          <a:p>
            <a:pPr fontAlgn="auto">
              <a:spcBef>
                <a:spcPct val="20000"/>
              </a:spcBef>
              <a:spcAft>
                <a:spcPts val="0"/>
              </a:spcAft>
              <a:buClr>
                <a:srgbClr val="95B6D2"/>
              </a:buClr>
              <a:buSzPct val="110000"/>
              <a:buFont typeface="Wingdings" charset="2"/>
              <a:buNone/>
              <a:defRPr/>
            </a:pPr>
            <a:r>
              <a:rPr lang="en-US" sz="1400" spc="150" dirty="0">
                <a:solidFill>
                  <a:srgbClr val="45454C"/>
                </a:solidFill>
                <a:latin typeface="Calibri"/>
                <a:ea typeface="+mn-ea"/>
                <a:cs typeface="+mn-cs"/>
              </a:rPr>
              <a:t>“This material was developed under a grant from the Colorado Department of Education.  The content does not necessarily represent the policy of the U.S. Department of Education, and you should not assume endorsement by the Federal Government.” </a:t>
            </a:r>
            <a:endParaRPr lang="en-US" sz="1400" b="1" spc="150" dirty="0">
              <a:solidFill>
                <a:srgbClr val="45454C"/>
              </a:solidFill>
              <a:latin typeface="Calibri"/>
              <a:ea typeface="+mn-ea"/>
              <a:cs typeface="+mn-cs"/>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95311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1620217"/>
            <a:ext cx="8407893" cy="4407408"/>
          </a:xfrm>
        </p:spPr>
        <p:txBody>
          <a:bodyPr/>
          <a:lstStyle/>
          <a:p>
            <a:r>
              <a:rPr lang="en-US" dirty="0" smtClean="0"/>
              <a:t>Transfer</a:t>
            </a:r>
          </a:p>
          <a:p>
            <a:pPr lvl="1"/>
            <a:r>
              <a:rPr lang="en-US" dirty="0" smtClean="0"/>
              <a:t>Within the current school year</a:t>
            </a:r>
          </a:p>
          <a:p>
            <a:pPr lvl="1"/>
            <a:r>
              <a:rPr lang="en-US" dirty="0" smtClean="0"/>
              <a:t>May occur within the same state (300.323(e)) or from another state (300.323(f))</a:t>
            </a:r>
          </a:p>
          <a:p>
            <a:r>
              <a:rPr lang="en-US" dirty="0" smtClean="0"/>
              <a:t>New enrollment</a:t>
            </a:r>
          </a:p>
          <a:p>
            <a:pPr lvl="1"/>
            <a:r>
              <a:rPr lang="en-US" dirty="0" smtClean="0"/>
              <a:t>Occurs over the summer with an IEP expected to be in effect the first day of school</a:t>
            </a:r>
            <a:endParaRPr lang="en-US" dirty="0"/>
          </a:p>
          <a:p>
            <a:r>
              <a:rPr lang="en-US" dirty="0" smtClean="0"/>
              <a:t>Comparable services</a:t>
            </a:r>
          </a:p>
          <a:p>
            <a:pPr lvl="1">
              <a:spcAft>
                <a:spcPts val="1200"/>
              </a:spcAft>
            </a:pPr>
            <a:r>
              <a:rPr lang="en-US" dirty="0" smtClean="0"/>
              <a:t>Services </a:t>
            </a:r>
            <a:r>
              <a:rPr lang="en-US" dirty="0"/>
              <a:t>that are ‘‘similar’’ or ‘‘equivalent’’ to those that were described in the child’s IEP from the previous public agency, as determined by the child’s newly designated IEP Team in the new public agency</a:t>
            </a:r>
            <a:r>
              <a:rPr lang="en-US" dirty="0" smtClean="0"/>
              <a:t>.</a:t>
            </a:r>
            <a:endParaRPr lang="en-US" dirty="0"/>
          </a:p>
        </p:txBody>
      </p:sp>
      <p:sp>
        <p:nvSpPr>
          <p:cNvPr id="3" name="Title 2"/>
          <p:cNvSpPr>
            <a:spLocks noGrp="1"/>
          </p:cNvSpPr>
          <p:nvPr>
            <p:ph type="title"/>
          </p:nvPr>
        </p:nvSpPr>
        <p:spPr/>
        <p:txBody>
          <a:bodyPr/>
          <a:lstStyle/>
          <a:p>
            <a:r>
              <a:rPr lang="en-US" dirty="0" smtClean="0"/>
              <a:t>Terminology</a:t>
            </a:r>
            <a:endParaRPr lang="en-US" dirty="0"/>
          </a:p>
        </p:txBody>
      </p:sp>
      <p:sp>
        <p:nvSpPr>
          <p:cNvPr id="5" name="TextBox 4"/>
          <p:cNvSpPr txBox="1"/>
          <p:nvPr/>
        </p:nvSpPr>
        <p:spPr>
          <a:xfrm>
            <a:off x="654908" y="6334780"/>
            <a:ext cx="5551071" cy="523220"/>
          </a:xfrm>
          <a:prstGeom prst="rect">
            <a:avLst/>
          </a:prstGeom>
          <a:noFill/>
        </p:spPr>
        <p:txBody>
          <a:bodyPr wrap="none" rtlCol="0">
            <a:spAutoFit/>
          </a:bodyPr>
          <a:lstStyle/>
          <a:p>
            <a:pPr fontAlgn="auto">
              <a:spcBef>
                <a:spcPts val="0"/>
              </a:spcBef>
              <a:spcAft>
                <a:spcPts val="0"/>
              </a:spcAft>
            </a:pPr>
            <a:r>
              <a:rPr lang="en-US" sz="1400" i="1" dirty="0">
                <a:solidFill>
                  <a:srgbClr val="000000"/>
                </a:solidFill>
                <a:latin typeface="Calibri"/>
                <a:ea typeface="+mn-ea"/>
                <a:cs typeface="+mn-cs"/>
              </a:rPr>
              <a:t>Individuals with Disabilities Education Act</a:t>
            </a:r>
          </a:p>
          <a:p>
            <a:pPr fontAlgn="auto">
              <a:spcBef>
                <a:spcPts val="0"/>
              </a:spcBef>
              <a:spcAft>
                <a:spcPts val="0"/>
              </a:spcAft>
            </a:pPr>
            <a:r>
              <a:rPr lang="en-US" sz="1400" i="1" dirty="0">
                <a:solidFill>
                  <a:srgbClr val="000000"/>
                </a:solidFill>
                <a:latin typeface="Calibri"/>
                <a:ea typeface="+mn-ea"/>
                <a:cs typeface="+mn-cs"/>
              </a:rPr>
              <a:t>Federal Register Vol. 71, No. 156/ August 14, 2006/ Rules and Regulations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514535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t>Section 614(d)(2)(a) </a:t>
            </a:r>
            <a:r>
              <a:rPr lang="en-US" b="0" dirty="0" smtClean="0"/>
              <a:t>is clear </a:t>
            </a:r>
            <a:r>
              <a:rPr lang="en-US" b="0" dirty="0"/>
              <a:t>that at the beginning of </a:t>
            </a:r>
            <a:r>
              <a:rPr lang="en-US" b="0" dirty="0" smtClean="0"/>
              <a:t>each school </a:t>
            </a:r>
            <a:r>
              <a:rPr lang="en-US" b="0" dirty="0"/>
              <a:t>year, each LEA, SEA, or </a:t>
            </a:r>
            <a:r>
              <a:rPr lang="en-US" b="0" dirty="0" smtClean="0"/>
              <a:t>other State </a:t>
            </a:r>
            <a:r>
              <a:rPr lang="en-US" b="0" dirty="0"/>
              <a:t>agency, as the case may be, </a:t>
            </a:r>
            <a:r>
              <a:rPr lang="en-US" b="0" dirty="0" smtClean="0"/>
              <a:t>must have </a:t>
            </a:r>
            <a:r>
              <a:rPr lang="en-US" b="0" dirty="0"/>
              <a:t>an IEP in effect for each child </a:t>
            </a:r>
            <a:r>
              <a:rPr lang="en-US" b="0" dirty="0" smtClean="0"/>
              <a:t>with a </a:t>
            </a:r>
            <a:r>
              <a:rPr lang="en-US" b="0" dirty="0"/>
              <a:t>disability in the agency’s jurisdiction</a:t>
            </a:r>
            <a:r>
              <a:rPr lang="en-US" b="0" dirty="0" smtClean="0"/>
              <a:t>.  </a:t>
            </a:r>
          </a:p>
          <a:p>
            <a:pPr marL="45720" indent="0">
              <a:buNone/>
            </a:pPr>
            <a:endParaRPr lang="en-US" b="0" dirty="0" smtClean="0"/>
          </a:p>
          <a:p>
            <a:r>
              <a:rPr lang="en-US" b="0" dirty="0" smtClean="0"/>
              <a:t>Public </a:t>
            </a:r>
            <a:r>
              <a:rPr lang="en-US" b="0" dirty="0"/>
              <a:t>agencies need to </a:t>
            </a:r>
            <a:r>
              <a:rPr lang="en-US" b="0" dirty="0" smtClean="0"/>
              <a:t>have  a </a:t>
            </a:r>
            <a:r>
              <a:rPr lang="en-US" b="0" dirty="0"/>
              <a:t>means for determining </a:t>
            </a:r>
            <a:r>
              <a:rPr lang="en-US" b="0" dirty="0" smtClean="0"/>
              <a:t>whether children </a:t>
            </a:r>
            <a:r>
              <a:rPr lang="en-US" b="0" dirty="0"/>
              <a:t>who move into the State </a:t>
            </a:r>
            <a:r>
              <a:rPr lang="en-US" b="0" dirty="0" smtClean="0"/>
              <a:t>during the </a:t>
            </a:r>
            <a:r>
              <a:rPr lang="en-US" b="0" dirty="0"/>
              <a:t>summer are children </a:t>
            </a:r>
            <a:r>
              <a:rPr lang="en-US" b="0" dirty="0" smtClean="0"/>
              <a:t>with disabilities </a:t>
            </a:r>
            <a:r>
              <a:rPr lang="en-US" b="0" dirty="0"/>
              <a:t>and for ensuring that an </a:t>
            </a:r>
            <a:r>
              <a:rPr lang="en-US" b="0" dirty="0" smtClean="0"/>
              <a:t>IEP is </a:t>
            </a:r>
            <a:r>
              <a:rPr lang="en-US" b="0" dirty="0"/>
              <a:t>in effect at the beginning of the </a:t>
            </a:r>
            <a:r>
              <a:rPr lang="en-US" b="0" dirty="0" smtClean="0"/>
              <a:t>school year</a:t>
            </a:r>
            <a:r>
              <a:rPr lang="en-US" b="0" dirty="0"/>
              <a:t>.</a:t>
            </a:r>
            <a:endParaRPr lang="en-US" dirty="0"/>
          </a:p>
        </p:txBody>
      </p:sp>
      <p:sp>
        <p:nvSpPr>
          <p:cNvPr id="3" name="Title 2"/>
          <p:cNvSpPr>
            <a:spLocks noGrp="1"/>
          </p:cNvSpPr>
          <p:nvPr>
            <p:ph type="title"/>
          </p:nvPr>
        </p:nvSpPr>
        <p:spPr/>
        <p:txBody>
          <a:bodyPr/>
          <a:lstStyle/>
          <a:p>
            <a:r>
              <a:rPr lang="en-US" dirty="0" smtClean="0"/>
              <a:t>New Enrollments:</a:t>
            </a:r>
            <a:br>
              <a:rPr lang="en-US" dirty="0" smtClean="0"/>
            </a:br>
            <a:r>
              <a:rPr lang="en-US" dirty="0" smtClean="0"/>
              <a:t>Transfers over the Summer</a:t>
            </a:r>
            <a:endParaRPr lang="en-US" dirty="0"/>
          </a:p>
        </p:txBody>
      </p:sp>
      <p:sp>
        <p:nvSpPr>
          <p:cNvPr id="5" name="TextBox 4"/>
          <p:cNvSpPr txBox="1"/>
          <p:nvPr/>
        </p:nvSpPr>
        <p:spPr>
          <a:xfrm>
            <a:off x="654908" y="6334780"/>
            <a:ext cx="5551071" cy="523220"/>
          </a:xfrm>
          <a:prstGeom prst="rect">
            <a:avLst/>
          </a:prstGeom>
          <a:noFill/>
        </p:spPr>
        <p:txBody>
          <a:bodyPr wrap="none" rtlCol="0">
            <a:spAutoFit/>
          </a:bodyPr>
          <a:lstStyle/>
          <a:p>
            <a:pPr fontAlgn="auto">
              <a:spcBef>
                <a:spcPts val="0"/>
              </a:spcBef>
              <a:spcAft>
                <a:spcPts val="0"/>
              </a:spcAft>
            </a:pPr>
            <a:r>
              <a:rPr lang="en-US" sz="1400" i="1" dirty="0">
                <a:solidFill>
                  <a:srgbClr val="000000"/>
                </a:solidFill>
                <a:latin typeface="Calibri"/>
                <a:ea typeface="+mn-ea"/>
                <a:cs typeface="+mn-cs"/>
              </a:rPr>
              <a:t>Individuals with Disabilities Education Act</a:t>
            </a:r>
          </a:p>
          <a:p>
            <a:pPr fontAlgn="auto">
              <a:spcBef>
                <a:spcPts val="0"/>
              </a:spcBef>
              <a:spcAft>
                <a:spcPts val="0"/>
              </a:spcAft>
            </a:pPr>
            <a:r>
              <a:rPr lang="en-US" sz="1400" i="1" dirty="0">
                <a:solidFill>
                  <a:srgbClr val="000000"/>
                </a:solidFill>
                <a:latin typeface="Calibri"/>
                <a:ea typeface="+mn-ea"/>
                <a:cs typeface="+mn-cs"/>
              </a:rPr>
              <a:t>Federal Register Vol. 71, No. 156/ August 14, 2006/ Rules and Regulations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918313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t>If </a:t>
            </a:r>
            <a:r>
              <a:rPr lang="en-US" b="0" dirty="0"/>
              <a:t>a child’s IEP </a:t>
            </a:r>
            <a:r>
              <a:rPr lang="en-US" b="0" dirty="0" smtClean="0"/>
              <a:t>from the </a:t>
            </a:r>
            <a:r>
              <a:rPr lang="en-US" b="0" dirty="0"/>
              <a:t>previous public agency </a:t>
            </a:r>
            <a:r>
              <a:rPr lang="en-US" b="0" dirty="0" smtClean="0"/>
              <a:t>was developed </a:t>
            </a:r>
            <a:r>
              <a:rPr lang="en-US" b="0" dirty="0"/>
              <a:t>(or reviewed and revised) </a:t>
            </a:r>
            <a:r>
              <a:rPr lang="en-US" b="0" dirty="0" smtClean="0"/>
              <a:t>at or </a:t>
            </a:r>
            <a:r>
              <a:rPr lang="en-US" b="0" dirty="0"/>
              <a:t>after the end of a school year </a:t>
            </a:r>
            <a:r>
              <a:rPr lang="en-US" b="0" dirty="0" smtClean="0"/>
              <a:t>for implementation </a:t>
            </a:r>
            <a:r>
              <a:rPr lang="en-US" b="0" dirty="0"/>
              <a:t>during the next </a:t>
            </a:r>
            <a:r>
              <a:rPr lang="en-US" b="0" dirty="0" smtClean="0"/>
              <a:t>school year</a:t>
            </a:r>
            <a:r>
              <a:rPr lang="en-US" b="0" dirty="0"/>
              <a:t>, the new public agency </a:t>
            </a:r>
            <a:r>
              <a:rPr lang="en-US" b="0" dirty="0" smtClean="0"/>
              <a:t>could decide </a:t>
            </a:r>
            <a:r>
              <a:rPr lang="en-US" b="0" dirty="0"/>
              <a:t>to </a:t>
            </a:r>
            <a:r>
              <a:rPr lang="en-US" b="0" dirty="0" smtClean="0"/>
              <a:t>adopt </a:t>
            </a:r>
            <a:r>
              <a:rPr lang="en-US" b="0" dirty="0"/>
              <a:t>and implement that IEP</a:t>
            </a:r>
            <a:r>
              <a:rPr lang="en-US" b="0" dirty="0" smtClean="0"/>
              <a:t>, unless </a:t>
            </a:r>
            <a:r>
              <a:rPr lang="en-US" b="0" dirty="0"/>
              <a:t>the new public </a:t>
            </a:r>
            <a:r>
              <a:rPr lang="en-US" b="0" dirty="0" smtClean="0"/>
              <a:t>agency determines </a:t>
            </a:r>
            <a:r>
              <a:rPr lang="en-US" b="0" dirty="0"/>
              <a:t>that an evaluation is needed.</a:t>
            </a:r>
          </a:p>
          <a:p>
            <a:r>
              <a:rPr lang="en-US" b="0" dirty="0"/>
              <a:t>Otherwise, the newly designated </a:t>
            </a:r>
            <a:r>
              <a:rPr lang="en-US" b="0" dirty="0" smtClean="0"/>
              <a:t>IEP Team </a:t>
            </a:r>
            <a:r>
              <a:rPr lang="en-US" b="0" dirty="0"/>
              <a:t>for the child in the new </a:t>
            </a:r>
            <a:r>
              <a:rPr lang="en-US" b="0" dirty="0" smtClean="0"/>
              <a:t>public agency </a:t>
            </a:r>
            <a:r>
              <a:rPr lang="en-US" b="0" dirty="0"/>
              <a:t>could develop, adopt, </a:t>
            </a:r>
            <a:r>
              <a:rPr lang="en-US" b="0" dirty="0" smtClean="0"/>
              <a:t>and implement </a:t>
            </a:r>
            <a:r>
              <a:rPr lang="en-US" b="0" dirty="0"/>
              <a:t>a new IEP for the child </a:t>
            </a:r>
            <a:r>
              <a:rPr lang="en-US" b="0" dirty="0" smtClean="0"/>
              <a:t>that meets </a:t>
            </a:r>
            <a:r>
              <a:rPr lang="en-US" b="0" dirty="0"/>
              <a:t>the applicable requirements </a:t>
            </a:r>
            <a:r>
              <a:rPr lang="en-US" b="0" dirty="0" smtClean="0"/>
              <a:t>in §§ </a:t>
            </a:r>
            <a:r>
              <a:rPr lang="en-US" b="0" dirty="0"/>
              <a:t>300.320 through 300.324.</a:t>
            </a:r>
            <a:endParaRPr lang="en-US" dirty="0"/>
          </a:p>
        </p:txBody>
      </p:sp>
      <p:sp>
        <p:nvSpPr>
          <p:cNvPr id="3" name="Title 2"/>
          <p:cNvSpPr>
            <a:spLocks noGrp="1"/>
          </p:cNvSpPr>
          <p:nvPr>
            <p:ph type="title"/>
          </p:nvPr>
        </p:nvSpPr>
        <p:spPr/>
        <p:txBody>
          <a:bodyPr/>
          <a:lstStyle/>
          <a:p>
            <a:r>
              <a:rPr lang="en-US" dirty="0" smtClean="0"/>
              <a:t>Adopt or Develop an IEP to be In Effect at the Start of the School Year</a:t>
            </a:r>
            <a:endParaRPr lang="en-US" dirty="0"/>
          </a:p>
        </p:txBody>
      </p:sp>
      <p:sp>
        <p:nvSpPr>
          <p:cNvPr id="5" name="TextBox 4"/>
          <p:cNvSpPr txBox="1"/>
          <p:nvPr/>
        </p:nvSpPr>
        <p:spPr>
          <a:xfrm>
            <a:off x="654908" y="6334780"/>
            <a:ext cx="5551071" cy="523220"/>
          </a:xfrm>
          <a:prstGeom prst="rect">
            <a:avLst/>
          </a:prstGeom>
          <a:noFill/>
        </p:spPr>
        <p:txBody>
          <a:bodyPr wrap="none" rtlCol="0">
            <a:spAutoFit/>
          </a:bodyPr>
          <a:lstStyle/>
          <a:p>
            <a:pPr fontAlgn="auto">
              <a:spcBef>
                <a:spcPts val="0"/>
              </a:spcBef>
              <a:spcAft>
                <a:spcPts val="0"/>
              </a:spcAft>
            </a:pPr>
            <a:r>
              <a:rPr lang="en-US" sz="1400" i="1" dirty="0">
                <a:solidFill>
                  <a:srgbClr val="000000"/>
                </a:solidFill>
                <a:latin typeface="Calibri"/>
                <a:ea typeface="+mn-ea"/>
                <a:cs typeface="+mn-cs"/>
              </a:rPr>
              <a:t>Individuals with Disabilities Education Act</a:t>
            </a:r>
          </a:p>
          <a:p>
            <a:pPr fontAlgn="auto">
              <a:spcBef>
                <a:spcPts val="0"/>
              </a:spcBef>
              <a:spcAft>
                <a:spcPts val="0"/>
              </a:spcAft>
            </a:pPr>
            <a:r>
              <a:rPr lang="en-US" sz="1400" i="1" dirty="0">
                <a:solidFill>
                  <a:srgbClr val="000000"/>
                </a:solidFill>
                <a:latin typeface="Calibri"/>
                <a:ea typeface="+mn-ea"/>
                <a:cs typeface="+mn-cs"/>
              </a:rPr>
              <a:t>Federal Register Vol. 71, No. 156/ August 14, 2006/ Rules and Regulations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117988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07893" cy="4407408"/>
          </a:xfrm>
        </p:spPr>
        <p:txBody>
          <a:bodyPr/>
          <a:lstStyle/>
          <a:p>
            <a:r>
              <a:rPr lang="en-US" dirty="0" smtClean="0"/>
              <a:t>Determine if you can:</a:t>
            </a:r>
          </a:p>
          <a:p>
            <a:pPr lvl="1">
              <a:buNone/>
            </a:pPr>
            <a:r>
              <a:rPr lang="en-US" dirty="0" smtClean="0"/>
              <a:t>	</a:t>
            </a:r>
            <a:r>
              <a:rPr lang="en-US" b="1" dirty="0" smtClean="0"/>
              <a:t>1.  Implement the Existing IEP on first day of school  </a:t>
            </a:r>
          </a:p>
          <a:p>
            <a:pPr lvl="1">
              <a:buNone/>
            </a:pPr>
            <a:r>
              <a:rPr lang="en-US" dirty="0" smtClean="0"/>
              <a:t>		Transfer-In or Out of-state: Input the IEP into the Transfer “as is”, 	word-for word - NO MODIFICATIONS to service time.  </a:t>
            </a:r>
          </a:p>
          <a:p>
            <a:pPr lvl="1" algn="ctr">
              <a:buNone/>
            </a:pPr>
            <a:r>
              <a:rPr lang="en-US" b="1" dirty="0" smtClean="0"/>
              <a:t>OR</a:t>
            </a:r>
          </a:p>
          <a:p>
            <a:pPr lvl="1">
              <a:buNone/>
            </a:pPr>
            <a:r>
              <a:rPr lang="en-US" dirty="0" smtClean="0"/>
              <a:t>  </a:t>
            </a:r>
            <a:r>
              <a:rPr lang="en-US" b="1" dirty="0" smtClean="0"/>
              <a:t>2.  Not implement the IEP (All completed PRIOR to first day)</a:t>
            </a:r>
          </a:p>
          <a:p>
            <a:pPr lvl="1">
              <a:buNone/>
            </a:pPr>
            <a:r>
              <a:rPr lang="en-US" b="1" dirty="0" smtClean="0"/>
              <a:t>		</a:t>
            </a:r>
            <a:r>
              <a:rPr lang="en-US" dirty="0" smtClean="0"/>
              <a:t>In-State: Contact Kendal/Marcy/Adric to input “Transfer data” 	and finalize; Consent for Re-evaluation, Conduct Re-evaluation 	as a review of existing data from previous district, conduct 	</a:t>
            </a:r>
            <a:r>
              <a:rPr lang="en-US" dirty="0" smtClean="0"/>
              <a:t>evaluation, </a:t>
            </a:r>
            <a:r>
              <a:rPr lang="en-US" dirty="0" smtClean="0"/>
              <a:t>and develop new IEP</a:t>
            </a:r>
          </a:p>
          <a:p>
            <a:pPr lvl="1">
              <a:buNone/>
            </a:pPr>
            <a:r>
              <a:rPr lang="en-US" dirty="0" smtClean="0"/>
              <a:t>		Out-of-State:  Begin Initial </a:t>
            </a:r>
            <a:r>
              <a:rPr lang="en-US" dirty="0" smtClean="0"/>
              <a:t>Evaluation Process:  </a:t>
            </a:r>
            <a:r>
              <a:rPr lang="en-US" dirty="0" smtClean="0"/>
              <a:t>Consent for</a:t>
            </a:r>
            <a:r>
              <a:rPr lang="en-US" dirty="0" smtClean="0"/>
              <a:t> Initial 	Evaluation</a:t>
            </a:r>
            <a:r>
              <a:rPr lang="en-US" dirty="0" smtClean="0"/>
              <a:t>, Conduct initial evaluation, determine</a:t>
            </a:r>
            <a:r>
              <a:rPr lang="en-US" dirty="0" smtClean="0"/>
              <a:t> eligibility</a:t>
            </a:r>
            <a:r>
              <a:rPr lang="en-US" dirty="0" smtClean="0"/>
              <a:t>, and</a:t>
            </a:r>
            <a:r>
              <a:rPr lang="en-US" dirty="0" smtClean="0"/>
              <a:t> 	develop </a:t>
            </a:r>
            <a:r>
              <a:rPr lang="en-US" dirty="0" smtClean="0"/>
              <a:t>new IEP</a:t>
            </a:r>
          </a:p>
        </p:txBody>
      </p:sp>
      <p:sp>
        <p:nvSpPr>
          <p:cNvPr id="3" name="Title 2"/>
          <p:cNvSpPr>
            <a:spLocks noGrp="1"/>
          </p:cNvSpPr>
          <p:nvPr>
            <p:ph type="title"/>
          </p:nvPr>
        </p:nvSpPr>
        <p:spPr>
          <a:xfrm>
            <a:off x="381000" y="152400"/>
            <a:ext cx="8381260" cy="1054394"/>
          </a:xfrm>
        </p:spPr>
        <p:txBody>
          <a:bodyPr/>
          <a:lstStyle/>
          <a:p>
            <a:r>
              <a:rPr lang="en-US" dirty="0" smtClean="0"/>
              <a:t>Enrich Process</a:t>
            </a:r>
            <a:br>
              <a:rPr lang="en-US" dirty="0" smtClean="0"/>
            </a:br>
            <a:r>
              <a:rPr lang="en-US" dirty="0" smtClean="0"/>
              <a:t>In or Out-of-State New Enrollments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nSpc>
                <a:spcPct val="200000"/>
              </a:lnSpc>
              <a:buNone/>
            </a:pPr>
            <a:r>
              <a:rPr lang="en-US" b="0" dirty="0"/>
              <a:t>When a child </a:t>
            </a:r>
            <a:r>
              <a:rPr lang="en-US" b="0" dirty="0" smtClean="0"/>
              <a:t>transfers from </a:t>
            </a:r>
            <a:r>
              <a:rPr lang="en-US" b="0" dirty="0"/>
              <a:t>another State, </a:t>
            </a:r>
            <a:r>
              <a:rPr lang="en-US" b="0" dirty="0" smtClean="0"/>
              <a:t>§ </a:t>
            </a:r>
            <a:r>
              <a:rPr lang="en-US" b="0" dirty="0"/>
              <a:t>300.323(f</a:t>
            </a:r>
            <a:r>
              <a:rPr lang="en-US" b="0" dirty="0" smtClean="0"/>
              <a:t>) requires </a:t>
            </a:r>
            <a:r>
              <a:rPr lang="en-US" b="0" dirty="0"/>
              <a:t>the LEA, in </a:t>
            </a:r>
            <a:r>
              <a:rPr lang="en-US" b="0" dirty="0" smtClean="0"/>
              <a:t>consultation with </a:t>
            </a:r>
            <a:r>
              <a:rPr lang="en-US" b="0" dirty="0"/>
              <a:t>the parents, </a:t>
            </a:r>
            <a:r>
              <a:rPr lang="en-US" b="0" dirty="0" smtClean="0"/>
              <a:t>to provide </a:t>
            </a:r>
            <a:r>
              <a:rPr lang="en-US" b="0" dirty="0"/>
              <a:t>the </a:t>
            </a:r>
            <a:r>
              <a:rPr lang="en-US" b="0" dirty="0" smtClean="0"/>
              <a:t>child with </a:t>
            </a:r>
            <a:r>
              <a:rPr lang="en-US" b="0" dirty="0"/>
              <a:t>FAPE, including </a:t>
            </a:r>
            <a:r>
              <a:rPr lang="en-US" b="0" dirty="0" smtClean="0"/>
              <a:t>services comparable </a:t>
            </a:r>
            <a:r>
              <a:rPr lang="en-US" b="0" dirty="0"/>
              <a:t>to those in the IEP from </a:t>
            </a:r>
            <a:r>
              <a:rPr lang="en-US" b="0" dirty="0" smtClean="0"/>
              <a:t>the previous </a:t>
            </a:r>
            <a:r>
              <a:rPr lang="en-US" b="0" dirty="0"/>
              <a:t>public agency, until such </a:t>
            </a:r>
            <a:r>
              <a:rPr lang="en-US" b="0" dirty="0" smtClean="0"/>
              <a:t>time as </a:t>
            </a:r>
            <a:r>
              <a:rPr lang="en-US" b="0" dirty="0"/>
              <a:t>the new public agency conducts </a:t>
            </a:r>
            <a:r>
              <a:rPr lang="en-US" b="0" dirty="0" smtClean="0"/>
              <a:t>an evaluation </a:t>
            </a:r>
            <a:r>
              <a:rPr lang="en-US" b="0" dirty="0"/>
              <a:t>(if determined to </a:t>
            </a:r>
            <a:r>
              <a:rPr lang="en-US" b="0" dirty="0" smtClean="0"/>
              <a:t>be necessary</a:t>
            </a:r>
            <a:r>
              <a:rPr lang="en-US" b="0" dirty="0"/>
              <a:t>) and adopts a new IEP.</a:t>
            </a:r>
            <a:endParaRPr lang="en-US" dirty="0"/>
          </a:p>
        </p:txBody>
      </p:sp>
      <p:sp>
        <p:nvSpPr>
          <p:cNvPr id="3" name="Title 2"/>
          <p:cNvSpPr>
            <a:spLocks noGrp="1"/>
          </p:cNvSpPr>
          <p:nvPr>
            <p:ph type="title"/>
          </p:nvPr>
        </p:nvSpPr>
        <p:spPr/>
        <p:txBody>
          <a:bodyPr/>
          <a:lstStyle/>
          <a:p>
            <a:r>
              <a:rPr lang="en-US" dirty="0" smtClean="0"/>
              <a:t>Transfers from Another </a:t>
            </a:r>
            <a:r>
              <a:rPr lang="en-US" dirty="0"/>
              <a:t>S</a:t>
            </a:r>
            <a:r>
              <a:rPr lang="en-US" dirty="0" smtClean="0"/>
              <a:t>tate</a:t>
            </a:r>
            <a:endParaRPr lang="en-US" dirty="0"/>
          </a:p>
        </p:txBody>
      </p:sp>
      <p:sp>
        <p:nvSpPr>
          <p:cNvPr id="5" name="TextBox 4"/>
          <p:cNvSpPr txBox="1"/>
          <p:nvPr/>
        </p:nvSpPr>
        <p:spPr>
          <a:xfrm>
            <a:off x="654908" y="6334780"/>
            <a:ext cx="5551071" cy="523220"/>
          </a:xfrm>
          <a:prstGeom prst="rect">
            <a:avLst/>
          </a:prstGeom>
          <a:noFill/>
        </p:spPr>
        <p:txBody>
          <a:bodyPr wrap="none" rtlCol="0">
            <a:spAutoFit/>
          </a:bodyPr>
          <a:lstStyle/>
          <a:p>
            <a:pPr fontAlgn="auto">
              <a:spcBef>
                <a:spcPts val="0"/>
              </a:spcBef>
              <a:spcAft>
                <a:spcPts val="0"/>
              </a:spcAft>
            </a:pPr>
            <a:r>
              <a:rPr lang="en-US" sz="1400" i="1" dirty="0">
                <a:solidFill>
                  <a:srgbClr val="000000"/>
                </a:solidFill>
                <a:latin typeface="Calibri"/>
                <a:ea typeface="+mn-ea"/>
                <a:cs typeface="+mn-cs"/>
              </a:rPr>
              <a:t>Individuals with Disabilities Education Act</a:t>
            </a:r>
          </a:p>
          <a:p>
            <a:pPr fontAlgn="auto">
              <a:spcBef>
                <a:spcPts val="0"/>
              </a:spcBef>
              <a:spcAft>
                <a:spcPts val="0"/>
              </a:spcAft>
            </a:pPr>
            <a:r>
              <a:rPr lang="en-US" sz="1400" i="1" dirty="0">
                <a:solidFill>
                  <a:srgbClr val="000000"/>
                </a:solidFill>
                <a:latin typeface="Calibri"/>
                <a:ea typeface="+mn-ea"/>
                <a:cs typeface="+mn-cs"/>
              </a:rPr>
              <a:t>Federal Register Vol. 71, No. 156/ August 14, 2006/ Rules and Regulations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721404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t>Under § 300.323(f)(1), </a:t>
            </a:r>
            <a:r>
              <a:rPr lang="en-US" b="0" dirty="0" smtClean="0"/>
              <a:t>if the </a:t>
            </a:r>
            <a:r>
              <a:rPr lang="en-US" b="0" dirty="0"/>
              <a:t>new public agency determines </a:t>
            </a:r>
            <a:r>
              <a:rPr lang="en-US" b="0" dirty="0" smtClean="0"/>
              <a:t>that an </a:t>
            </a:r>
            <a:r>
              <a:rPr lang="en-US" b="0" dirty="0"/>
              <a:t>evaluation of the child is </a:t>
            </a:r>
            <a:r>
              <a:rPr lang="en-US" b="0" dirty="0" smtClean="0"/>
              <a:t>necessary to </a:t>
            </a:r>
            <a:r>
              <a:rPr lang="en-US" b="0" dirty="0"/>
              <a:t>determine whether the child is </a:t>
            </a:r>
            <a:r>
              <a:rPr lang="en-US" b="0" dirty="0" smtClean="0"/>
              <a:t>a child </a:t>
            </a:r>
            <a:r>
              <a:rPr lang="en-US" b="0" dirty="0"/>
              <a:t>with a disability under the </a:t>
            </a:r>
            <a:r>
              <a:rPr lang="en-US" b="0" dirty="0" smtClean="0"/>
              <a:t>new public </a:t>
            </a:r>
            <a:r>
              <a:rPr lang="en-US" b="0" dirty="0"/>
              <a:t>agency’s criteria, the new </a:t>
            </a:r>
            <a:r>
              <a:rPr lang="en-US" b="0" dirty="0" smtClean="0"/>
              <a:t>public agency </a:t>
            </a:r>
            <a:r>
              <a:rPr lang="en-US" b="0" dirty="0"/>
              <a:t>must conduct the evaluation.</a:t>
            </a:r>
          </a:p>
          <a:p>
            <a:r>
              <a:rPr lang="en-US" b="0" dirty="0"/>
              <a:t>Until the evaluation is conducted</a:t>
            </a:r>
            <a:r>
              <a:rPr lang="en-US" b="0" dirty="0" smtClean="0"/>
              <a:t>, § </a:t>
            </a:r>
            <a:r>
              <a:rPr lang="en-US" b="0" dirty="0"/>
              <a:t>300.323(f) requires the new </a:t>
            </a:r>
            <a:r>
              <a:rPr lang="en-US" b="0" dirty="0" smtClean="0"/>
              <a:t>public agency</a:t>
            </a:r>
            <a:r>
              <a:rPr lang="en-US" b="0" dirty="0"/>
              <a:t>, in consultation with the parent</a:t>
            </a:r>
            <a:r>
              <a:rPr lang="en-US" b="0" dirty="0" smtClean="0"/>
              <a:t>, to </a:t>
            </a:r>
            <a:r>
              <a:rPr lang="en-US" b="0" dirty="0"/>
              <a:t>provide the child with FAPE</a:t>
            </a:r>
            <a:r>
              <a:rPr lang="en-US" b="0" dirty="0" smtClean="0"/>
              <a:t>, including </a:t>
            </a:r>
            <a:r>
              <a:rPr lang="en-US" b="0" dirty="0"/>
              <a:t>services comparable to </a:t>
            </a:r>
            <a:r>
              <a:rPr lang="en-US" b="0" dirty="0" smtClean="0"/>
              <a:t>those described </a:t>
            </a:r>
            <a:r>
              <a:rPr lang="en-US" b="0" dirty="0"/>
              <a:t>in the IEP from the </a:t>
            </a:r>
            <a:r>
              <a:rPr lang="en-US" b="0" dirty="0" smtClean="0"/>
              <a:t>previous public </a:t>
            </a:r>
            <a:r>
              <a:rPr lang="en-US" b="0" dirty="0"/>
              <a:t>agency. The specific manner </a:t>
            </a:r>
            <a:r>
              <a:rPr lang="en-US" b="0" dirty="0" smtClean="0"/>
              <a:t>in which </a:t>
            </a:r>
            <a:r>
              <a:rPr lang="en-US" b="0" dirty="0"/>
              <a:t>this is accomplished is best </a:t>
            </a:r>
            <a:r>
              <a:rPr lang="en-US" b="0" dirty="0" smtClean="0"/>
              <a:t>left to </a:t>
            </a:r>
            <a:r>
              <a:rPr lang="en-US" b="0" dirty="0"/>
              <a:t>State and local officials and </a:t>
            </a:r>
            <a:r>
              <a:rPr lang="en-US" b="0" dirty="0" smtClean="0"/>
              <a:t>the parents </a:t>
            </a:r>
            <a:r>
              <a:rPr lang="en-US" b="0" dirty="0"/>
              <a:t>to determine. </a:t>
            </a:r>
            <a:endParaRPr lang="en-US" dirty="0"/>
          </a:p>
        </p:txBody>
      </p:sp>
      <p:sp>
        <p:nvSpPr>
          <p:cNvPr id="3" name="Title 2"/>
          <p:cNvSpPr>
            <a:spLocks noGrp="1"/>
          </p:cNvSpPr>
          <p:nvPr>
            <p:ph type="title"/>
          </p:nvPr>
        </p:nvSpPr>
        <p:spPr/>
        <p:txBody>
          <a:bodyPr/>
          <a:lstStyle/>
          <a:p>
            <a:r>
              <a:rPr lang="en-US" dirty="0" smtClean="0"/>
              <a:t>Eligibility Criteria and </a:t>
            </a:r>
            <a:br>
              <a:rPr lang="en-US" dirty="0" smtClean="0"/>
            </a:br>
            <a:r>
              <a:rPr lang="en-US" dirty="0" smtClean="0"/>
              <a:t>Transfers from Another State</a:t>
            </a:r>
            <a:endParaRPr lang="en-US" dirty="0"/>
          </a:p>
        </p:txBody>
      </p:sp>
      <p:sp>
        <p:nvSpPr>
          <p:cNvPr id="5" name="TextBox 4"/>
          <p:cNvSpPr txBox="1"/>
          <p:nvPr/>
        </p:nvSpPr>
        <p:spPr>
          <a:xfrm>
            <a:off x="654908" y="6334780"/>
            <a:ext cx="5551071" cy="523220"/>
          </a:xfrm>
          <a:prstGeom prst="rect">
            <a:avLst/>
          </a:prstGeom>
          <a:noFill/>
        </p:spPr>
        <p:txBody>
          <a:bodyPr wrap="none" rtlCol="0">
            <a:spAutoFit/>
          </a:bodyPr>
          <a:lstStyle/>
          <a:p>
            <a:pPr fontAlgn="auto">
              <a:spcBef>
                <a:spcPts val="0"/>
              </a:spcBef>
              <a:spcAft>
                <a:spcPts val="0"/>
              </a:spcAft>
            </a:pPr>
            <a:r>
              <a:rPr lang="en-US" sz="1400" i="1" dirty="0">
                <a:solidFill>
                  <a:srgbClr val="000000"/>
                </a:solidFill>
                <a:latin typeface="Calibri"/>
                <a:ea typeface="+mn-ea"/>
                <a:cs typeface="+mn-cs"/>
              </a:rPr>
              <a:t>Individuals with Disabilities Education Act</a:t>
            </a:r>
          </a:p>
          <a:p>
            <a:pPr fontAlgn="auto">
              <a:spcBef>
                <a:spcPts val="0"/>
              </a:spcBef>
              <a:spcAft>
                <a:spcPts val="0"/>
              </a:spcAft>
            </a:pPr>
            <a:r>
              <a:rPr lang="en-US" sz="1400" i="1" dirty="0">
                <a:solidFill>
                  <a:srgbClr val="000000"/>
                </a:solidFill>
                <a:latin typeface="Calibri"/>
                <a:ea typeface="+mn-ea"/>
                <a:cs typeface="+mn-cs"/>
              </a:rPr>
              <a:t>Federal Register Vol. 71, No. 156/ August 14, 2006/ Rules and Regulations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871432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t>The public agency</a:t>
            </a:r>
            <a:r>
              <a:rPr lang="en-US" b="0" dirty="0"/>
              <a:t>, in consultation with </a:t>
            </a:r>
            <a:r>
              <a:rPr lang="en-US" b="0" dirty="0" smtClean="0"/>
              <a:t>the parents</a:t>
            </a:r>
            <a:r>
              <a:rPr lang="en-US" b="0" dirty="0"/>
              <a:t>, must provide FAPE to </a:t>
            </a:r>
            <a:r>
              <a:rPr lang="en-US" b="0" dirty="0" smtClean="0"/>
              <a:t>the child</a:t>
            </a:r>
            <a:r>
              <a:rPr lang="en-US" b="0" dirty="0"/>
              <a:t>, until such time as the </a:t>
            </a:r>
            <a:r>
              <a:rPr lang="en-US" b="0" dirty="0" smtClean="0"/>
              <a:t>public agency </a:t>
            </a:r>
            <a:r>
              <a:rPr lang="en-US" b="0" dirty="0"/>
              <a:t>conducts an evaluation </a:t>
            </a:r>
            <a:r>
              <a:rPr lang="en-US" b="0" dirty="0" smtClean="0"/>
              <a:t>pursuant to </a:t>
            </a:r>
            <a:r>
              <a:rPr lang="en-US" b="0" dirty="0"/>
              <a:t>§§ 300.304 through 300.306, </a:t>
            </a:r>
            <a:r>
              <a:rPr lang="en-US" b="0" dirty="0" smtClean="0"/>
              <a:t>if determined </a:t>
            </a:r>
            <a:r>
              <a:rPr lang="en-US" b="0" dirty="0"/>
              <a:t>necessary by the </a:t>
            </a:r>
            <a:r>
              <a:rPr lang="en-US" b="0" dirty="0" smtClean="0"/>
              <a:t>public agency</a:t>
            </a:r>
            <a:r>
              <a:rPr lang="en-US" b="0" dirty="0"/>
              <a:t>, and develops a new IEP, </a:t>
            </a:r>
            <a:r>
              <a:rPr lang="en-US" b="0" dirty="0" smtClean="0"/>
              <a:t>if appropriate</a:t>
            </a:r>
            <a:r>
              <a:rPr lang="en-US" b="0" dirty="0"/>
              <a:t>, that is consistent </a:t>
            </a:r>
            <a:r>
              <a:rPr lang="en-US" b="0" dirty="0" smtClean="0"/>
              <a:t>with Federal </a:t>
            </a:r>
            <a:r>
              <a:rPr lang="en-US" b="0" dirty="0"/>
              <a:t>and State law. </a:t>
            </a:r>
            <a:endParaRPr lang="en-US" b="0" dirty="0" smtClean="0"/>
          </a:p>
          <a:p>
            <a:r>
              <a:rPr lang="en-US" b="0" dirty="0" smtClean="0"/>
              <a:t>The evaluation conducted </a:t>
            </a:r>
            <a:r>
              <a:rPr lang="en-US" b="0" dirty="0"/>
              <a:t>by the new public </a:t>
            </a:r>
            <a:r>
              <a:rPr lang="en-US" b="0" dirty="0" smtClean="0"/>
              <a:t>agency would </a:t>
            </a:r>
            <a:r>
              <a:rPr lang="en-US" b="0" dirty="0"/>
              <a:t>be to determine if the child is </a:t>
            </a:r>
            <a:r>
              <a:rPr lang="en-US" b="0" dirty="0" smtClean="0"/>
              <a:t>a child </a:t>
            </a:r>
            <a:r>
              <a:rPr lang="en-US" b="0" dirty="0"/>
              <a:t>with a disability and to </a:t>
            </a:r>
            <a:r>
              <a:rPr lang="en-US" b="0" dirty="0" smtClean="0"/>
              <a:t>determine the </a:t>
            </a:r>
            <a:r>
              <a:rPr lang="en-US" b="0" dirty="0"/>
              <a:t>educational needs of the child</a:t>
            </a:r>
            <a:r>
              <a:rPr lang="en-US" b="0" dirty="0" smtClean="0"/>
              <a:t>. Therefore</a:t>
            </a:r>
            <a:r>
              <a:rPr lang="en-US" b="0" dirty="0"/>
              <a:t>, </a:t>
            </a:r>
            <a:r>
              <a:rPr lang="en-US" dirty="0"/>
              <a:t>the evaluation would not </a:t>
            </a:r>
            <a:r>
              <a:rPr lang="en-US" dirty="0" smtClean="0"/>
              <a:t>be a </a:t>
            </a:r>
            <a:r>
              <a:rPr lang="en-US" dirty="0"/>
              <a:t>reevaluation, but would be an </a:t>
            </a:r>
            <a:r>
              <a:rPr lang="en-US" dirty="0" smtClean="0"/>
              <a:t>initial evaluation </a:t>
            </a:r>
            <a:r>
              <a:rPr lang="en-US" dirty="0"/>
              <a:t>by the new public agency</a:t>
            </a:r>
            <a:r>
              <a:rPr lang="en-US" dirty="0" smtClean="0"/>
              <a:t>, which </a:t>
            </a:r>
            <a:r>
              <a:rPr lang="en-US" dirty="0"/>
              <a:t>would require parental consent.</a:t>
            </a:r>
          </a:p>
        </p:txBody>
      </p:sp>
      <p:sp>
        <p:nvSpPr>
          <p:cNvPr id="3" name="Title 2"/>
          <p:cNvSpPr>
            <a:spLocks noGrp="1"/>
          </p:cNvSpPr>
          <p:nvPr>
            <p:ph type="title"/>
          </p:nvPr>
        </p:nvSpPr>
        <p:spPr/>
        <p:txBody>
          <a:bodyPr/>
          <a:lstStyle/>
          <a:p>
            <a:r>
              <a:rPr lang="en-US" sz="3200" dirty="0" smtClean="0"/>
              <a:t>Eligibility Considerations for </a:t>
            </a:r>
            <a:br>
              <a:rPr lang="en-US" sz="3200" dirty="0" smtClean="0"/>
            </a:br>
            <a:r>
              <a:rPr lang="en-US" sz="3200" dirty="0" smtClean="0"/>
              <a:t>Transfers from Another State: </a:t>
            </a:r>
            <a:br>
              <a:rPr lang="en-US" sz="3200" dirty="0" smtClean="0"/>
            </a:br>
            <a:r>
              <a:rPr lang="en-US" sz="3200" dirty="0" smtClean="0"/>
              <a:t>Initial Evaluation</a:t>
            </a:r>
            <a:endParaRPr lang="en-US" sz="3200" dirty="0"/>
          </a:p>
        </p:txBody>
      </p:sp>
      <p:sp>
        <p:nvSpPr>
          <p:cNvPr id="5" name="TextBox 4"/>
          <p:cNvSpPr txBox="1"/>
          <p:nvPr/>
        </p:nvSpPr>
        <p:spPr>
          <a:xfrm>
            <a:off x="654908" y="6334780"/>
            <a:ext cx="5551071" cy="523220"/>
          </a:xfrm>
          <a:prstGeom prst="rect">
            <a:avLst/>
          </a:prstGeom>
          <a:noFill/>
        </p:spPr>
        <p:txBody>
          <a:bodyPr wrap="none" rtlCol="0">
            <a:spAutoFit/>
          </a:bodyPr>
          <a:lstStyle/>
          <a:p>
            <a:pPr fontAlgn="auto">
              <a:spcBef>
                <a:spcPts val="0"/>
              </a:spcBef>
              <a:spcAft>
                <a:spcPts val="0"/>
              </a:spcAft>
            </a:pPr>
            <a:r>
              <a:rPr lang="en-US" sz="1400" i="1" dirty="0">
                <a:solidFill>
                  <a:srgbClr val="000000"/>
                </a:solidFill>
                <a:latin typeface="Calibri"/>
                <a:ea typeface="+mn-ea"/>
                <a:cs typeface="+mn-cs"/>
              </a:rPr>
              <a:t>Individuals with Disabilities Education Act</a:t>
            </a:r>
          </a:p>
          <a:p>
            <a:pPr fontAlgn="auto">
              <a:spcBef>
                <a:spcPts val="0"/>
              </a:spcBef>
              <a:spcAft>
                <a:spcPts val="0"/>
              </a:spcAft>
            </a:pPr>
            <a:r>
              <a:rPr lang="en-US" sz="1400" i="1" dirty="0">
                <a:solidFill>
                  <a:srgbClr val="000000"/>
                </a:solidFill>
                <a:latin typeface="Calibri"/>
                <a:ea typeface="+mn-ea"/>
                <a:cs typeface="+mn-cs"/>
              </a:rPr>
              <a:t>Federal Register Vol. 71, No. 156/ August 14, 2006/ Rules and Regulations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777955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nSpc>
                <a:spcPct val="200000"/>
              </a:lnSpc>
              <a:buNone/>
            </a:pPr>
            <a:r>
              <a:rPr lang="en-US" b="0" dirty="0"/>
              <a:t>With regard to </a:t>
            </a:r>
            <a:r>
              <a:rPr lang="en-US" b="0" dirty="0" smtClean="0"/>
              <a:t>stay-put </a:t>
            </a:r>
            <a:r>
              <a:rPr lang="en-US" b="0" dirty="0"/>
              <a:t>provisions </a:t>
            </a:r>
            <a:r>
              <a:rPr lang="en-US" b="0" dirty="0" smtClean="0"/>
              <a:t>if </a:t>
            </a:r>
            <a:r>
              <a:rPr lang="en-US" b="0" dirty="0"/>
              <a:t>the parent </a:t>
            </a:r>
            <a:r>
              <a:rPr lang="en-US" b="0" dirty="0" smtClean="0"/>
              <a:t>disagrees with </a:t>
            </a:r>
            <a:r>
              <a:rPr lang="en-US" b="0" dirty="0"/>
              <a:t>the new public agency about </a:t>
            </a:r>
            <a:r>
              <a:rPr lang="en-US" b="0" dirty="0" smtClean="0"/>
              <a:t>the comparability </a:t>
            </a:r>
            <a:r>
              <a:rPr lang="en-US" b="0" dirty="0"/>
              <a:t>of services, </a:t>
            </a:r>
            <a:r>
              <a:rPr lang="en-US" b="0" dirty="0" smtClean="0"/>
              <a:t>stay-put does not </a:t>
            </a:r>
            <a:r>
              <a:rPr lang="en-US" b="0" dirty="0"/>
              <a:t>apply, because the </a:t>
            </a:r>
            <a:r>
              <a:rPr lang="en-US" b="0" dirty="0" smtClean="0"/>
              <a:t>evaluation is </a:t>
            </a:r>
            <a:r>
              <a:rPr lang="en-US" b="0" dirty="0"/>
              <a:t>considered an initial </a:t>
            </a:r>
            <a:r>
              <a:rPr lang="en-US" b="0" dirty="0" smtClean="0"/>
              <a:t>evaluation and not </a:t>
            </a:r>
            <a:r>
              <a:rPr lang="en-US" b="0" dirty="0"/>
              <a:t>a reevaluation.</a:t>
            </a:r>
            <a:endParaRPr lang="en-US" dirty="0"/>
          </a:p>
        </p:txBody>
      </p:sp>
      <p:sp>
        <p:nvSpPr>
          <p:cNvPr id="3" name="Title 2"/>
          <p:cNvSpPr>
            <a:spLocks noGrp="1"/>
          </p:cNvSpPr>
          <p:nvPr>
            <p:ph type="title"/>
          </p:nvPr>
        </p:nvSpPr>
        <p:spPr/>
        <p:txBody>
          <a:bodyPr/>
          <a:lstStyle/>
          <a:p>
            <a:r>
              <a:rPr lang="en-US" dirty="0" smtClean="0"/>
              <a:t>Comparable Services and Stay Put: Transfer from Another State</a:t>
            </a:r>
            <a:endParaRPr lang="en-US" dirty="0"/>
          </a:p>
        </p:txBody>
      </p:sp>
      <p:sp>
        <p:nvSpPr>
          <p:cNvPr id="5" name="TextBox 4"/>
          <p:cNvSpPr txBox="1"/>
          <p:nvPr/>
        </p:nvSpPr>
        <p:spPr>
          <a:xfrm>
            <a:off x="654908" y="6334780"/>
            <a:ext cx="5551071" cy="523220"/>
          </a:xfrm>
          <a:prstGeom prst="rect">
            <a:avLst/>
          </a:prstGeom>
          <a:noFill/>
        </p:spPr>
        <p:txBody>
          <a:bodyPr wrap="none" rtlCol="0">
            <a:spAutoFit/>
          </a:bodyPr>
          <a:lstStyle/>
          <a:p>
            <a:pPr fontAlgn="auto">
              <a:spcBef>
                <a:spcPts val="0"/>
              </a:spcBef>
              <a:spcAft>
                <a:spcPts val="0"/>
              </a:spcAft>
            </a:pPr>
            <a:r>
              <a:rPr lang="en-US" sz="1400" i="1" dirty="0">
                <a:solidFill>
                  <a:srgbClr val="000000"/>
                </a:solidFill>
                <a:latin typeface="Calibri"/>
                <a:ea typeface="+mn-ea"/>
                <a:cs typeface="+mn-cs"/>
              </a:rPr>
              <a:t>Individuals with Disabilities Education Act</a:t>
            </a:r>
          </a:p>
          <a:p>
            <a:pPr fontAlgn="auto">
              <a:spcBef>
                <a:spcPts val="0"/>
              </a:spcBef>
              <a:spcAft>
                <a:spcPts val="0"/>
              </a:spcAft>
            </a:pPr>
            <a:r>
              <a:rPr lang="en-US" sz="1400" i="1" dirty="0">
                <a:solidFill>
                  <a:srgbClr val="000000"/>
                </a:solidFill>
                <a:latin typeface="Calibri"/>
                <a:ea typeface="+mn-ea"/>
                <a:cs typeface="+mn-cs"/>
              </a:rPr>
              <a:t>Federal Register Vol. 71, No. 156/ August 14, 2006/ Rules and Regulations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08376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90600" y="274638"/>
            <a:ext cx="7697788" cy="1249362"/>
          </a:xfrm>
        </p:spPr>
        <p:txBody>
          <a:bodyPr/>
          <a:lstStyle/>
          <a:p>
            <a:pPr eaLnBrk="1" hangingPunct="1"/>
            <a:r>
              <a:rPr lang="en-US" sz="3600">
                <a:ea typeface="ＭＳ Ｐゴシック" pitchFamily="-65" charset="-128"/>
                <a:cs typeface="ＭＳ Ｐゴシック" pitchFamily="-65" charset="-128"/>
              </a:rPr>
              <a:t>Procedural Safeguards</a:t>
            </a:r>
            <a:endParaRPr lang="en-US" sz="1600" b="1">
              <a:solidFill>
                <a:schemeClr val="accent2"/>
              </a:solidFill>
              <a:ea typeface="ＭＳ Ｐゴシック" pitchFamily="-65" charset="-128"/>
              <a:cs typeface="ＭＳ Ｐゴシック" pitchFamily="-65" charset="-128"/>
            </a:endParaRPr>
          </a:p>
        </p:txBody>
      </p:sp>
      <p:sp>
        <p:nvSpPr>
          <p:cNvPr id="29699" name="Rectangle 3"/>
          <p:cNvSpPr>
            <a:spLocks noGrp="1" noChangeArrowheads="1"/>
          </p:cNvSpPr>
          <p:nvPr>
            <p:ph idx="1"/>
          </p:nvPr>
        </p:nvSpPr>
        <p:spPr>
          <a:xfrm>
            <a:off x="990600" y="1752600"/>
            <a:ext cx="7697788" cy="4191000"/>
          </a:xfrm>
        </p:spPr>
        <p:txBody>
          <a:bodyPr/>
          <a:lstStyle/>
          <a:p>
            <a:pPr eaLnBrk="1" hangingPunct="1">
              <a:buFontTx/>
              <a:buNone/>
            </a:pPr>
            <a:endParaRPr lang="en-US" b="1" dirty="0" smtClean="0">
              <a:ea typeface="ＭＳ Ｐゴシック" pitchFamily="-65" charset="-128"/>
              <a:cs typeface="ＭＳ Ｐゴシック" pitchFamily="-65" charset="-128"/>
            </a:endParaRPr>
          </a:p>
          <a:p>
            <a:pPr eaLnBrk="1" hangingPunct="1">
              <a:buFontTx/>
              <a:buNone/>
            </a:pPr>
            <a:r>
              <a:rPr lang="en-US" b="1" dirty="0" smtClean="0">
                <a:ea typeface="ＭＳ Ｐゴシック" pitchFamily="-65" charset="-128"/>
                <a:cs typeface="ＭＳ Ｐゴシック" pitchFamily="-65" charset="-128"/>
              </a:rPr>
              <a:t>On </a:t>
            </a:r>
            <a:r>
              <a:rPr lang="en-US" b="1" dirty="0">
                <a:ea typeface="ＭＳ Ｐゴシック" pitchFamily="-65" charset="-128"/>
                <a:cs typeface="ＭＳ Ｐゴシック" pitchFamily="-65" charset="-128"/>
              </a:rPr>
              <a:t>these occasions:</a:t>
            </a:r>
          </a:p>
          <a:p>
            <a:pPr lvl="1" eaLnBrk="1" hangingPunct="1"/>
            <a:r>
              <a:rPr lang="en-US" dirty="0"/>
              <a:t>Initial permission to evaluate</a:t>
            </a:r>
          </a:p>
          <a:p>
            <a:pPr lvl="1" eaLnBrk="1" hangingPunct="1"/>
            <a:r>
              <a:rPr lang="en-US" dirty="0"/>
              <a:t>Due Process is requested</a:t>
            </a:r>
          </a:p>
          <a:p>
            <a:pPr lvl="1" eaLnBrk="1" hangingPunct="1"/>
            <a:r>
              <a:rPr lang="en-US" dirty="0"/>
              <a:t>Disciplinary change in placement</a:t>
            </a:r>
          </a:p>
          <a:p>
            <a:pPr lvl="1" eaLnBrk="1" hangingPunct="1"/>
            <a:r>
              <a:rPr lang="en-US" dirty="0"/>
              <a:t>Upon request</a:t>
            </a:r>
          </a:p>
          <a:p>
            <a:pPr lvl="1" eaLnBrk="1" hangingPunct="1">
              <a:buFont typeface="Wingdings" pitchFamily="-65" charset="2"/>
              <a:buNone/>
            </a:pPr>
            <a:r>
              <a:rPr lang="en-US" b="1" dirty="0"/>
              <a:t>AND</a:t>
            </a:r>
            <a:r>
              <a:rPr lang="en-US" dirty="0"/>
              <a:t> </a:t>
            </a:r>
            <a:r>
              <a:rPr lang="en-US" sz="3600" b="1" dirty="0"/>
              <a:t>once per school year</a:t>
            </a:r>
            <a:r>
              <a:rPr lang="en-US" b="1" dirty="0"/>
              <a:t> </a:t>
            </a:r>
          </a:p>
          <a:p>
            <a:pPr lvl="1" eaLnBrk="1" hangingPunct="1">
              <a:buFont typeface="Wingdings" pitchFamily="-65" charset="2"/>
              <a:buNone/>
            </a:pPr>
            <a:endParaRPr lang="en-US" b="1" dirty="0"/>
          </a:p>
          <a:p>
            <a:pPr lvl="1" eaLnBrk="1" hangingPunct="1">
              <a:buFont typeface="Wingdings" pitchFamily="-65" charset="2"/>
              <a:buNone/>
            </a:pPr>
            <a:r>
              <a:rPr lang="en-US" sz="1600" b="1" dirty="0">
                <a:solidFill>
                  <a:schemeClr val="accent2"/>
                </a:solidFill>
              </a:rPr>
              <a:t> </a:t>
            </a:r>
            <a:endParaRPr lang="en-US" sz="1600" b="1" dirty="0"/>
          </a:p>
          <a:p>
            <a:pPr lvl="1" eaLnBrk="1" hangingPunct="1">
              <a:buFont typeface="Wingdings" pitchFamily="-65" charset="2"/>
              <a:buNone/>
            </a:pPr>
            <a:endParaRPr lang="en-US" sz="1600" b="1" dirty="0"/>
          </a:p>
        </p:txBody>
      </p:sp>
      <p:pic>
        <p:nvPicPr>
          <p:cNvPr id="29700" name="Picture 6" descr="14954093"/>
          <p:cNvPicPr>
            <a:picLocks noChangeAspect="1" noChangeArrowheads="1"/>
          </p:cNvPicPr>
          <p:nvPr/>
        </p:nvPicPr>
        <p:blipFill>
          <a:blip r:embed="rId3"/>
          <a:srcRect/>
          <a:stretch>
            <a:fillRect/>
          </a:stretch>
        </p:blipFill>
        <p:spPr bwMode="auto">
          <a:xfrm>
            <a:off x="7239000" y="45720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7BA6F5FB-AE7B-BC48-940A-66B17F802108}"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5</a:t>
            </a:fld>
            <a:endParaRPr kumimoji="0"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211" y="1607860"/>
            <a:ext cx="8909221" cy="4407408"/>
          </a:xfrm>
        </p:spPr>
        <p:txBody>
          <a:bodyPr/>
          <a:lstStyle/>
          <a:p>
            <a:pPr marL="45720" indent="0">
              <a:buNone/>
            </a:pPr>
            <a:r>
              <a:rPr lang="en-US" sz="2000" b="0" i="1" dirty="0"/>
              <a:t>IEPs for children who transfer </a:t>
            </a:r>
            <a:r>
              <a:rPr lang="en-US" sz="2000" b="0" i="1" dirty="0" smtClean="0"/>
              <a:t>from another </a:t>
            </a:r>
            <a:r>
              <a:rPr lang="en-US" sz="2000" b="0" i="1" dirty="0"/>
              <a:t>State</a:t>
            </a:r>
            <a:r>
              <a:rPr lang="en-US" sz="2000" b="0" i="1" dirty="0" smtClean="0"/>
              <a:t>.</a:t>
            </a:r>
          </a:p>
          <a:p>
            <a:pPr>
              <a:spcAft>
                <a:spcPts val="600"/>
              </a:spcAft>
            </a:pPr>
            <a:r>
              <a:rPr lang="en-US" sz="2000" b="0" dirty="0"/>
              <a:t>An IEP was in effect in a previous public agency in </a:t>
            </a:r>
            <a:r>
              <a:rPr lang="en-US" sz="2000" b="0" dirty="0" smtClean="0"/>
              <a:t>another State</a:t>
            </a:r>
            <a:endParaRPr lang="en-US" sz="2000" b="0" dirty="0"/>
          </a:p>
          <a:p>
            <a:pPr>
              <a:spcAft>
                <a:spcPts val="600"/>
              </a:spcAft>
            </a:pPr>
            <a:r>
              <a:rPr lang="en-US" sz="2000" b="0" dirty="0"/>
              <a:t>The student transfers to a new public agency </a:t>
            </a:r>
            <a:r>
              <a:rPr lang="en-US" sz="2000" b="0" dirty="0" smtClean="0"/>
              <a:t>from another State</a:t>
            </a:r>
            <a:r>
              <a:rPr lang="en-US" sz="2000" b="0" dirty="0"/>
              <a:t>, </a:t>
            </a:r>
            <a:r>
              <a:rPr lang="en-US" sz="2000" b="0" dirty="0" smtClean="0"/>
              <a:t>and</a:t>
            </a:r>
            <a:endParaRPr lang="en-US" sz="2000" b="0" dirty="0"/>
          </a:p>
          <a:p>
            <a:pPr>
              <a:spcAft>
                <a:spcPts val="600"/>
              </a:spcAft>
            </a:pPr>
            <a:r>
              <a:rPr lang="en-US" sz="2000" b="0" dirty="0"/>
              <a:t>Enrolls in a new school within the same school year, </a:t>
            </a:r>
          </a:p>
          <a:p>
            <a:r>
              <a:rPr lang="en-US" sz="2000" b="0" dirty="0"/>
              <a:t>T</a:t>
            </a:r>
            <a:r>
              <a:rPr lang="en-US" sz="2000" b="0" dirty="0" smtClean="0"/>
              <a:t>he new public </a:t>
            </a:r>
            <a:r>
              <a:rPr lang="en-US" sz="2000" b="0" dirty="0"/>
              <a:t>agency (in consultation with </a:t>
            </a:r>
            <a:r>
              <a:rPr lang="en-US" sz="2000" b="0" dirty="0" smtClean="0"/>
              <a:t>the parents</a:t>
            </a:r>
            <a:r>
              <a:rPr lang="en-US" sz="2000" b="0" dirty="0"/>
              <a:t>) must provide the child </a:t>
            </a:r>
            <a:r>
              <a:rPr lang="en-US" sz="2000" b="0" dirty="0" smtClean="0"/>
              <a:t>with FAPE </a:t>
            </a:r>
            <a:r>
              <a:rPr lang="en-US" sz="2000" b="0" dirty="0"/>
              <a:t>(including services comparable </a:t>
            </a:r>
            <a:r>
              <a:rPr lang="en-US" sz="2000" b="0" dirty="0" smtClean="0"/>
              <a:t>to those </a:t>
            </a:r>
            <a:r>
              <a:rPr lang="en-US" sz="2000" b="0" dirty="0"/>
              <a:t>described in the child’s IEP </a:t>
            </a:r>
            <a:r>
              <a:rPr lang="en-US" sz="2000" b="0" dirty="0" smtClean="0"/>
              <a:t>from the </a:t>
            </a:r>
            <a:r>
              <a:rPr lang="en-US" sz="2000" b="0" dirty="0"/>
              <a:t>previous public agency), until </a:t>
            </a:r>
            <a:r>
              <a:rPr lang="en-US" sz="2000" b="0" dirty="0" smtClean="0"/>
              <a:t>the new </a:t>
            </a:r>
            <a:r>
              <a:rPr lang="en-US" sz="2000" b="0" dirty="0"/>
              <a:t>public agency</a:t>
            </a:r>
            <a:r>
              <a:rPr lang="en-US" sz="2000" b="0" dirty="0" smtClean="0"/>
              <a:t>— </a:t>
            </a:r>
          </a:p>
          <a:p>
            <a:pPr lvl="1"/>
            <a:r>
              <a:rPr lang="en-US" sz="1800" b="0" dirty="0" smtClean="0"/>
              <a:t>(</a:t>
            </a:r>
            <a:r>
              <a:rPr lang="en-US" sz="1800" b="0" dirty="0"/>
              <a:t>1) Conducts an evaluation </a:t>
            </a:r>
            <a:r>
              <a:rPr lang="en-US" sz="1800" b="0" dirty="0" smtClean="0"/>
              <a:t>pursuant to </a:t>
            </a:r>
            <a:r>
              <a:rPr lang="en-US" sz="1800" b="0" dirty="0"/>
              <a:t>§§ 300.304 through 300.306 (</a:t>
            </a:r>
            <a:r>
              <a:rPr lang="en-US" sz="1800" b="0" dirty="0" smtClean="0"/>
              <a:t>if determined </a:t>
            </a:r>
            <a:r>
              <a:rPr lang="en-US" sz="1800" b="0" dirty="0"/>
              <a:t>to be necessary by the </a:t>
            </a:r>
            <a:r>
              <a:rPr lang="en-US" sz="1800" b="0" dirty="0" smtClean="0"/>
              <a:t>new public </a:t>
            </a:r>
            <a:r>
              <a:rPr lang="en-US" sz="1800" b="0" dirty="0"/>
              <a:t>agency); </a:t>
            </a:r>
            <a:r>
              <a:rPr lang="en-US" sz="1800" b="0" dirty="0" smtClean="0"/>
              <a:t>and </a:t>
            </a:r>
          </a:p>
          <a:p>
            <a:pPr lvl="1"/>
            <a:r>
              <a:rPr lang="en-US" sz="1800" b="0" dirty="0" smtClean="0"/>
              <a:t>(</a:t>
            </a:r>
            <a:r>
              <a:rPr lang="en-US" sz="1800" b="0" dirty="0"/>
              <a:t>2) Develops, adopts, and </a:t>
            </a:r>
            <a:r>
              <a:rPr lang="en-US" sz="1800" b="0" dirty="0" smtClean="0"/>
              <a:t>implements a </a:t>
            </a:r>
            <a:r>
              <a:rPr lang="en-US" sz="1800" b="0" dirty="0"/>
              <a:t>new IEP, if appropriate, that meets </a:t>
            </a:r>
            <a:r>
              <a:rPr lang="en-US" sz="1800" b="0" dirty="0" smtClean="0"/>
              <a:t>the applicable </a:t>
            </a:r>
            <a:r>
              <a:rPr lang="en-US" sz="1800" b="0" dirty="0"/>
              <a:t>requirements in §§ </a:t>
            </a:r>
            <a:r>
              <a:rPr lang="en-US" sz="1800" b="0" dirty="0" smtClean="0"/>
              <a:t>300.320 through </a:t>
            </a:r>
            <a:r>
              <a:rPr lang="en-US" sz="1800" b="0" dirty="0"/>
              <a:t>300.324.</a:t>
            </a:r>
            <a:endParaRPr lang="en-US" sz="1800" dirty="0"/>
          </a:p>
        </p:txBody>
      </p:sp>
      <p:sp>
        <p:nvSpPr>
          <p:cNvPr id="3" name="Title 2"/>
          <p:cNvSpPr>
            <a:spLocks noGrp="1"/>
          </p:cNvSpPr>
          <p:nvPr>
            <p:ph type="title"/>
          </p:nvPr>
        </p:nvSpPr>
        <p:spPr/>
        <p:txBody>
          <a:bodyPr/>
          <a:lstStyle/>
          <a:p>
            <a:r>
              <a:rPr lang="en-US" dirty="0" smtClean="0"/>
              <a:t>Transfers from Another State</a:t>
            </a:r>
            <a:endParaRPr lang="en-US" dirty="0"/>
          </a:p>
        </p:txBody>
      </p:sp>
      <p:sp>
        <p:nvSpPr>
          <p:cNvPr id="5" name="TextBox 4"/>
          <p:cNvSpPr txBox="1"/>
          <p:nvPr/>
        </p:nvSpPr>
        <p:spPr>
          <a:xfrm>
            <a:off x="654908" y="6334780"/>
            <a:ext cx="5551071" cy="523220"/>
          </a:xfrm>
          <a:prstGeom prst="rect">
            <a:avLst/>
          </a:prstGeom>
          <a:noFill/>
        </p:spPr>
        <p:txBody>
          <a:bodyPr wrap="none" rtlCol="0">
            <a:spAutoFit/>
          </a:bodyPr>
          <a:lstStyle/>
          <a:p>
            <a:pPr fontAlgn="auto">
              <a:spcBef>
                <a:spcPts val="0"/>
              </a:spcBef>
              <a:spcAft>
                <a:spcPts val="0"/>
              </a:spcAft>
            </a:pPr>
            <a:r>
              <a:rPr lang="en-US" sz="1400" i="1" dirty="0">
                <a:solidFill>
                  <a:srgbClr val="000000"/>
                </a:solidFill>
                <a:latin typeface="Calibri"/>
                <a:ea typeface="+mn-ea"/>
                <a:cs typeface="+mn-cs"/>
              </a:rPr>
              <a:t>Individuals with Disabilities Education Act</a:t>
            </a:r>
          </a:p>
          <a:p>
            <a:pPr fontAlgn="auto">
              <a:spcBef>
                <a:spcPts val="0"/>
              </a:spcBef>
              <a:spcAft>
                <a:spcPts val="0"/>
              </a:spcAft>
            </a:pPr>
            <a:r>
              <a:rPr lang="en-US" sz="1400" i="1" dirty="0">
                <a:solidFill>
                  <a:srgbClr val="000000"/>
                </a:solidFill>
                <a:latin typeface="Calibri"/>
                <a:ea typeface="+mn-ea"/>
                <a:cs typeface="+mn-cs"/>
              </a:rPr>
              <a:t>Federal Register Vol. 71, No. 156/ August 14, 2006/ Rules and Regulations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980198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2000" b="0" i="1" dirty="0"/>
              <a:t>IEPs for children who </a:t>
            </a:r>
            <a:r>
              <a:rPr lang="en-US" sz="2000" b="0" i="1" dirty="0" smtClean="0"/>
              <a:t>transfer public </a:t>
            </a:r>
            <a:r>
              <a:rPr lang="en-US" sz="2000" b="0" i="1" dirty="0"/>
              <a:t>agencies in the same State</a:t>
            </a:r>
            <a:r>
              <a:rPr lang="en-US" sz="2000" b="0" i="1" dirty="0" smtClean="0"/>
              <a:t>.</a:t>
            </a:r>
          </a:p>
          <a:p>
            <a:pPr>
              <a:spcAft>
                <a:spcPts val="600"/>
              </a:spcAft>
            </a:pPr>
            <a:r>
              <a:rPr lang="en-US" sz="2000" b="0" dirty="0"/>
              <a:t>A</a:t>
            </a:r>
            <a:r>
              <a:rPr lang="en-US" sz="2000" b="0" dirty="0" smtClean="0"/>
              <a:t>n IEP was </a:t>
            </a:r>
            <a:r>
              <a:rPr lang="en-US" sz="2000" b="0" dirty="0"/>
              <a:t>in effect in a previous </a:t>
            </a:r>
            <a:r>
              <a:rPr lang="en-US" sz="2000" b="0" dirty="0" smtClean="0"/>
              <a:t>public agency </a:t>
            </a:r>
            <a:r>
              <a:rPr lang="en-US" sz="2000" b="0" dirty="0"/>
              <a:t>in the same </a:t>
            </a:r>
            <a:r>
              <a:rPr lang="en-US" sz="2000" b="0" dirty="0" smtClean="0"/>
              <a:t>State</a:t>
            </a:r>
          </a:p>
          <a:p>
            <a:pPr>
              <a:spcAft>
                <a:spcPts val="600"/>
              </a:spcAft>
            </a:pPr>
            <a:r>
              <a:rPr lang="en-US" sz="2000" b="0" dirty="0" smtClean="0"/>
              <a:t>The student transfers to a new public agency in the same State, and </a:t>
            </a:r>
          </a:p>
          <a:p>
            <a:pPr>
              <a:spcAft>
                <a:spcPts val="600"/>
              </a:spcAft>
            </a:pPr>
            <a:r>
              <a:rPr lang="en-US" sz="2000" b="0" dirty="0" smtClean="0"/>
              <a:t>Enrolls </a:t>
            </a:r>
            <a:r>
              <a:rPr lang="en-US" sz="2000" b="0" dirty="0"/>
              <a:t>in a new school within </a:t>
            </a:r>
            <a:r>
              <a:rPr lang="en-US" sz="2000" b="0" dirty="0" smtClean="0"/>
              <a:t>the same </a:t>
            </a:r>
            <a:r>
              <a:rPr lang="en-US" sz="2000" b="0" dirty="0"/>
              <a:t>school year, </a:t>
            </a:r>
            <a:endParaRPr lang="en-US" sz="2000" b="0" dirty="0" smtClean="0"/>
          </a:p>
          <a:p>
            <a:r>
              <a:rPr lang="en-US" sz="2000" b="0" dirty="0" smtClean="0"/>
              <a:t>The </a:t>
            </a:r>
            <a:r>
              <a:rPr lang="en-US" sz="2000" b="0" dirty="0"/>
              <a:t>new </a:t>
            </a:r>
            <a:r>
              <a:rPr lang="en-US" sz="2000" b="0" dirty="0" smtClean="0"/>
              <a:t>public agency </a:t>
            </a:r>
            <a:r>
              <a:rPr lang="en-US" sz="2000" b="0" dirty="0"/>
              <a:t>(in consultation with </a:t>
            </a:r>
            <a:r>
              <a:rPr lang="en-US" sz="2000" b="0" dirty="0" smtClean="0"/>
              <a:t>the parents</a:t>
            </a:r>
            <a:r>
              <a:rPr lang="en-US" sz="2000" b="0" dirty="0"/>
              <a:t>) must provide FAPE to the </a:t>
            </a:r>
            <a:r>
              <a:rPr lang="en-US" sz="2000" b="0" dirty="0" smtClean="0"/>
              <a:t>child (</a:t>
            </a:r>
            <a:r>
              <a:rPr lang="en-US" sz="2000" b="0" dirty="0"/>
              <a:t>including services comparable to </a:t>
            </a:r>
            <a:r>
              <a:rPr lang="en-US" sz="2000" b="0" dirty="0" smtClean="0"/>
              <a:t>those described </a:t>
            </a:r>
            <a:r>
              <a:rPr lang="en-US" sz="2000" b="0" dirty="0"/>
              <a:t>in the child’s IEP from </a:t>
            </a:r>
            <a:r>
              <a:rPr lang="en-US" sz="2000" b="0" dirty="0" smtClean="0"/>
              <a:t>the previous </a:t>
            </a:r>
            <a:r>
              <a:rPr lang="en-US" sz="2000" b="0" dirty="0"/>
              <a:t>public agency), until the </a:t>
            </a:r>
            <a:r>
              <a:rPr lang="en-US" sz="2000" b="0" dirty="0" smtClean="0"/>
              <a:t>new public </a:t>
            </a:r>
            <a:r>
              <a:rPr lang="en-US" sz="2000" b="0" dirty="0"/>
              <a:t>agency either</a:t>
            </a:r>
            <a:r>
              <a:rPr lang="en-US" sz="2000" b="0" dirty="0" smtClean="0"/>
              <a:t>— </a:t>
            </a:r>
          </a:p>
          <a:p>
            <a:pPr lvl="1"/>
            <a:r>
              <a:rPr lang="en-US" sz="1800" b="0" dirty="0" smtClean="0"/>
              <a:t>(</a:t>
            </a:r>
            <a:r>
              <a:rPr lang="en-US" sz="1800" b="0" dirty="0"/>
              <a:t>1) Adopts the child’s IEP from </a:t>
            </a:r>
            <a:r>
              <a:rPr lang="en-US" sz="1800" b="0" dirty="0" smtClean="0"/>
              <a:t>the previous </a:t>
            </a:r>
            <a:r>
              <a:rPr lang="en-US" sz="1800" b="0" dirty="0"/>
              <a:t>public agency; </a:t>
            </a:r>
            <a:r>
              <a:rPr lang="en-US" sz="1800" b="0" dirty="0" smtClean="0"/>
              <a:t>or</a:t>
            </a:r>
          </a:p>
          <a:p>
            <a:pPr lvl="1"/>
            <a:r>
              <a:rPr lang="en-US" sz="1800" b="0" dirty="0" smtClean="0"/>
              <a:t> (2</a:t>
            </a:r>
            <a:r>
              <a:rPr lang="en-US" sz="1800" b="0" dirty="0"/>
              <a:t>) Develops, adopts, and </a:t>
            </a:r>
            <a:r>
              <a:rPr lang="en-US" sz="1800" b="0" dirty="0" smtClean="0"/>
              <a:t>implements a </a:t>
            </a:r>
            <a:r>
              <a:rPr lang="en-US" sz="1800" b="0" dirty="0"/>
              <a:t>new IEP that meets the </a:t>
            </a:r>
            <a:r>
              <a:rPr lang="en-US" sz="1800" b="0" dirty="0" smtClean="0"/>
              <a:t>applicable requirements </a:t>
            </a:r>
            <a:r>
              <a:rPr lang="en-US" sz="1800" b="0" dirty="0"/>
              <a:t>in §§ 300.320 </a:t>
            </a:r>
            <a:r>
              <a:rPr lang="en-US" sz="1800" b="0" dirty="0" smtClean="0"/>
              <a:t>through 300.324</a:t>
            </a:r>
            <a:r>
              <a:rPr lang="en-US" sz="1800" b="0" dirty="0"/>
              <a:t>.</a:t>
            </a:r>
            <a:endParaRPr lang="en-US" sz="1800" dirty="0"/>
          </a:p>
        </p:txBody>
      </p:sp>
      <p:sp>
        <p:nvSpPr>
          <p:cNvPr id="3" name="Title 2"/>
          <p:cNvSpPr>
            <a:spLocks noGrp="1"/>
          </p:cNvSpPr>
          <p:nvPr>
            <p:ph type="title"/>
          </p:nvPr>
        </p:nvSpPr>
        <p:spPr/>
        <p:txBody>
          <a:bodyPr/>
          <a:lstStyle/>
          <a:p>
            <a:r>
              <a:rPr lang="en-US" dirty="0" smtClean="0"/>
              <a:t>In State Transfers</a:t>
            </a:r>
            <a:endParaRPr lang="en-US" dirty="0"/>
          </a:p>
        </p:txBody>
      </p:sp>
      <p:sp>
        <p:nvSpPr>
          <p:cNvPr id="5" name="TextBox 4"/>
          <p:cNvSpPr txBox="1"/>
          <p:nvPr/>
        </p:nvSpPr>
        <p:spPr>
          <a:xfrm>
            <a:off x="654908" y="6334780"/>
            <a:ext cx="5551071" cy="523220"/>
          </a:xfrm>
          <a:prstGeom prst="rect">
            <a:avLst/>
          </a:prstGeom>
          <a:noFill/>
        </p:spPr>
        <p:txBody>
          <a:bodyPr wrap="none" rtlCol="0">
            <a:spAutoFit/>
          </a:bodyPr>
          <a:lstStyle/>
          <a:p>
            <a:pPr fontAlgn="auto">
              <a:spcBef>
                <a:spcPts val="0"/>
              </a:spcBef>
              <a:spcAft>
                <a:spcPts val="0"/>
              </a:spcAft>
            </a:pPr>
            <a:r>
              <a:rPr lang="en-US" sz="1400" i="1" dirty="0">
                <a:solidFill>
                  <a:srgbClr val="000000"/>
                </a:solidFill>
                <a:latin typeface="Calibri"/>
                <a:ea typeface="+mn-ea"/>
                <a:cs typeface="+mn-cs"/>
              </a:rPr>
              <a:t>Individuals with Disabilities Education Act</a:t>
            </a:r>
          </a:p>
          <a:p>
            <a:pPr fontAlgn="auto">
              <a:spcBef>
                <a:spcPts val="0"/>
              </a:spcBef>
              <a:spcAft>
                <a:spcPts val="0"/>
              </a:spcAft>
            </a:pPr>
            <a:r>
              <a:rPr lang="en-US" sz="1400" i="1" dirty="0">
                <a:solidFill>
                  <a:srgbClr val="000000"/>
                </a:solidFill>
                <a:latin typeface="Calibri"/>
                <a:ea typeface="+mn-ea"/>
                <a:cs typeface="+mn-cs"/>
              </a:rPr>
              <a:t>Federal Register Vol. 71, No. 156/ August 14, 2006/ Rules and Regulations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878516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Record Reviews and </a:t>
            </a:r>
            <a:br>
              <a:rPr lang="en-US" dirty="0" smtClean="0"/>
            </a:br>
            <a:r>
              <a:rPr lang="en-US" dirty="0" smtClean="0"/>
              <a:t>In-state Transfers</a:t>
            </a:r>
            <a:endParaRPr lang="en-US" dirty="0"/>
          </a:p>
        </p:txBody>
      </p:sp>
      <p:graphicFrame>
        <p:nvGraphicFramePr>
          <p:cNvPr id="7" name="Content Placeholder 6"/>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82050757"/>
              </p:ext>
            </p:extLst>
          </p:nvPr>
        </p:nvGraphicFramePr>
        <p:xfrm>
          <a:off x="380999" y="1978755"/>
          <a:ext cx="8407401" cy="4206239"/>
        </p:xfrm>
        <a:graphic>
          <a:graphicData uri="http://schemas.openxmlformats.org/drawingml/2006/table">
            <a:tbl>
              <a:tblPr firstRow="1" bandRow="1">
                <a:tableStyleId>{073A0DAA-6AF3-43AB-8588-CEC1D06C72B9}</a:tableStyleId>
              </a:tblPr>
              <a:tblGrid>
                <a:gridCol w="2802467"/>
                <a:gridCol w="2802467"/>
                <a:gridCol w="2802467"/>
              </a:tblGrid>
              <a:tr h="370840">
                <a:tc gridSpan="3">
                  <a:txBody>
                    <a:bodyPr/>
                    <a:lstStyle/>
                    <a:p>
                      <a:pPr marL="0" marR="0">
                        <a:lnSpc>
                          <a:spcPct val="115000"/>
                        </a:lnSpc>
                        <a:spcBef>
                          <a:spcPts val="0"/>
                        </a:spcBef>
                        <a:spcAft>
                          <a:spcPts val="0"/>
                        </a:spcAft>
                      </a:pPr>
                      <a:r>
                        <a:rPr lang="en-US" sz="1600" dirty="0">
                          <a:effectLst/>
                          <a:latin typeface="Times New Roman"/>
                          <a:ea typeface="Times New Roman"/>
                        </a:rPr>
                        <a:t>For a child with a </a:t>
                      </a:r>
                      <a:r>
                        <a:rPr lang="en-US" sz="1600" dirty="0" smtClean="0">
                          <a:effectLst/>
                          <a:latin typeface="Times New Roman"/>
                          <a:ea typeface="Times New Roman"/>
                        </a:rPr>
                        <a:t>disability who </a:t>
                      </a:r>
                      <a:r>
                        <a:rPr lang="en-US" sz="1600" dirty="0">
                          <a:effectLst/>
                          <a:latin typeface="Times New Roman"/>
                          <a:ea typeface="Times New Roman"/>
                        </a:rPr>
                        <a:t>transfers from within state to a public agency in Colorado within the same school year, evidence exists that the AU</a:t>
                      </a:r>
                      <a:r>
                        <a:rPr lang="en-US" sz="1600" dirty="0" smtClean="0">
                          <a:effectLst/>
                          <a:latin typeface="Times New Roman"/>
                          <a:ea typeface="Times New Roman"/>
                        </a:rPr>
                        <a:t>: 300.323(e</a:t>
                      </a:r>
                      <a:r>
                        <a:rPr lang="en-US" sz="1600" dirty="0">
                          <a:effectLst/>
                          <a:latin typeface="Times New Roman"/>
                          <a:ea typeface="Times New Roman"/>
                        </a:rPr>
                        <a:t>); 4.03(1)(f) </a:t>
                      </a:r>
                    </a:p>
                  </a:txBody>
                  <a:tcPr marL="68580" marR="68580" marT="0" marB="0"/>
                </a:tc>
                <a:tc hMerge="1">
                  <a:txBody>
                    <a:bodyPr/>
                    <a:lstStyle/>
                    <a:p>
                      <a:endParaRPr lang="en-US"/>
                    </a:p>
                  </a:txBody>
                  <a:tcPr/>
                </a:tc>
                <a:tc hMerge="1">
                  <a:txBody>
                    <a:bodyPr/>
                    <a:lstStyle/>
                    <a:p>
                      <a:endParaRPr lang="en-US"/>
                    </a:p>
                  </a:txBody>
                  <a:tcPr/>
                </a:tc>
              </a:tr>
              <a:tr h="370840">
                <a:tc>
                  <a:txBody>
                    <a:bodyPr/>
                    <a:lstStyle/>
                    <a:p>
                      <a:pPr marL="342900" marR="0" lvl="0" indent="-342900">
                        <a:lnSpc>
                          <a:spcPct val="115000"/>
                        </a:lnSpc>
                        <a:spcBef>
                          <a:spcPts val="0"/>
                        </a:spcBef>
                        <a:spcAft>
                          <a:spcPts val="0"/>
                        </a:spcAft>
                        <a:buFont typeface="Symbol"/>
                        <a:buChar char=""/>
                      </a:pPr>
                      <a:r>
                        <a:rPr lang="en-US" sz="1600" dirty="0">
                          <a:effectLst/>
                          <a:latin typeface="Times New Roman"/>
                          <a:ea typeface="Times New Roman"/>
                        </a:rPr>
                        <a:t>provided the child with FAPE (including services comparable to those described in the child’s IEP from the previous public agency), OR</a:t>
                      </a:r>
                    </a:p>
                  </a:txBody>
                  <a:tcPr marL="68580" marR="68580" marT="0" marB="0"/>
                </a:tc>
                <a:tc>
                  <a:txBody>
                    <a:bodyPr/>
                    <a:lstStyle/>
                    <a:p>
                      <a:pPr marL="0" marR="0">
                        <a:lnSpc>
                          <a:spcPct val="115000"/>
                        </a:lnSpc>
                        <a:spcBef>
                          <a:spcPts val="0"/>
                        </a:spcBef>
                        <a:spcAft>
                          <a:spcPts val="0"/>
                        </a:spcAft>
                      </a:pPr>
                      <a:r>
                        <a:rPr lang="en-US" sz="1600" dirty="0">
                          <a:effectLst/>
                          <a:latin typeface="Times New Roman"/>
                          <a:ea typeface="Times New Roman"/>
                        </a:rPr>
                        <a:t>Prior and current </a:t>
                      </a:r>
                      <a:r>
                        <a:rPr lang="en-US" sz="1600" dirty="0" smtClean="0">
                          <a:effectLst/>
                          <a:latin typeface="Times New Roman"/>
                          <a:ea typeface="Times New Roman"/>
                        </a:rPr>
                        <a:t>IEPs</a:t>
                      </a:r>
                      <a:endParaRPr lang="en-US" sz="1600" dirty="0">
                        <a:effectLst/>
                        <a:latin typeface="Times New Roman"/>
                        <a:ea typeface="Times New Roman"/>
                      </a:endParaRPr>
                    </a:p>
                    <a:p>
                      <a:pPr marL="0" marR="0">
                        <a:lnSpc>
                          <a:spcPct val="115000"/>
                        </a:lnSpc>
                        <a:spcBef>
                          <a:spcPts val="0"/>
                        </a:spcBef>
                        <a:spcAft>
                          <a:spcPts val="0"/>
                        </a:spcAft>
                      </a:pPr>
                      <a:r>
                        <a:rPr lang="en-US" sz="1600" dirty="0">
                          <a:effectLst/>
                          <a:latin typeface="Times New Roman"/>
                          <a:ea typeface="Times New Roman"/>
                        </a:rPr>
                        <a:t>Transfer Student from Within State Form</a:t>
                      </a:r>
                    </a:p>
                  </a:txBody>
                  <a:tcPr marL="68580" marR="68580" marT="0" marB="0"/>
                </a:tc>
                <a:tc>
                  <a:txBody>
                    <a:bodyPr/>
                    <a:lstStyle/>
                    <a:p>
                      <a:pPr marL="0" marR="0">
                        <a:lnSpc>
                          <a:spcPct val="115000"/>
                        </a:lnSpc>
                        <a:spcBef>
                          <a:spcPts val="0"/>
                        </a:spcBef>
                        <a:spcAft>
                          <a:spcPts val="0"/>
                        </a:spcAft>
                      </a:pPr>
                      <a:r>
                        <a:rPr lang="en-US" sz="1600" i="1" dirty="0">
                          <a:effectLst/>
                          <a:latin typeface="Times New Roman"/>
                          <a:ea typeface="Times New Roman"/>
                        </a:rPr>
                        <a:t>Compare previous IEP with IEP completed by the AU and </a:t>
                      </a:r>
                      <a:r>
                        <a:rPr lang="en-US" sz="1600" i="1" dirty="0" smtClean="0">
                          <a:effectLst/>
                          <a:latin typeface="Times New Roman"/>
                          <a:ea typeface="Times New Roman"/>
                        </a:rPr>
                        <a:t>reconcile any </a:t>
                      </a:r>
                      <a:r>
                        <a:rPr lang="en-US" sz="1600" i="1" dirty="0">
                          <a:effectLst/>
                          <a:latin typeface="Times New Roman"/>
                          <a:ea typeface="Times New Roman"/>
                        </a:rPr>
                        <a:t>discrepancies.</a:t>
                      </a:r>
                      <a:endParaRPr lang="en-US" sz="1600" dirty="0">
                        <a:effectLst/>
                        <a:latin typeface="Times New Roman"/>
                        <a:ea typeface="Times New Roman"/>
                      </a:endParaRPr>
                    </a:p>
                  </a:txBody>
                  <a:tcPr marL="68580" marR="68580" marT="0" marB="0"/>
                </a:tc>
              </a:tr>
              <a:tr h="370840">
                <a:tc>
                  <a:txBody>
                    <a:bodyPr/>
                    <a:lstStyle/>
                    <a:p>
                      <a:pPr marL="342900" marR="0" lvl="0" indent="-342900">
                        <a:lnSpc>
                          <a:spcPct val="115000"/>
                        </a:lnSpc>
                        <a:spcBef>
                          <a:spcPts val="0"/>
                        </a:spcBef>
                        <a:spcAft>
                          <a:spcPts val="0"/>
                        </a:spcAft>
                        <a:buFont typeface="Symbol"/>
                        <a:buChar char=""/>
                      </a:pPr>
                      <a:r>
                        <a:rPr lang="en-US" sz="1600" dirty="0">
                          <a:effectLst/>
                          <a:latin typeface="Times New Roman"/>
                          <a:ea typeface="Times New Roman"/>
                        </a:rPr>
                        <a:t>conducted an evaluation to  determine eligibility, OR</a:t>
                      </a:r>
                    </a:p>
                  </a:txBody>
                  <a:tcPr marL="68580" marR="68580" marT="0" marB="0"/>
                </a:tc>
                <a:tc>
                  <a:txBody>
                    <a:bodyPr/>
                    <a:lstStyle/>
                    <a:p>
                      <a:pPr marL="0" marR="0">
                        <a:lnSpc>
                          <a:spcPct val="115000"/>
                        </a:lnSpc>
                        <a:spcBef>
                          <a:spcPts val="0"/>
                        </a:spcBef>
                        <a:spcAft>
                          <a:spcPts val="0"/>
                        </a:spcAft>
                      </a:pPr>
                      <a:r>
                        <a:rPr lang="en-US" sz="1600" dirty="0">
                          <a:effectLst/>
                          <a:latin typeface="Times New Roman"/>
                          <a:ea typeface="Times New Roman"/>
                        </a:rPr>
                        <a:t>Prior and current </a:t>
                      </a:r>
                      <a:r>
                        <a:rPr lang="en-US" sz="1600" dirty="0" smtClean="0">
                          <a:effectLst/>
                          <a:latin typeface="Times New Roman"/>
                          <a:ea typeface="Times New Roman"/>
                        </a:rPr>
                        <a:t>IEPs</a:t>
                      </a:r>
                      <a:endParaRPr lang="en-US" sz="1600" dirty="0">
                        <a:effectLst/>
                        <a:latin typeface="Times New Roman"/>
                        <a:ea typeface="Times New Roman"/>
                      </a:endParaRPr>
                    </a:p>
                    <a:p>
                      <a:pPr marL="0" marR="0">
                        <a:lnSpc>
                          <a:spcPct val="115000"/>
                        </a:lnSpc>
                        <a:spcBef>
                          <a:spcPts val="0"/>
                        </a:spcBef>
                        <a:spcAft>
                          <a:spcPts val="0"/>
                        </a:spcAft>
                      </a:pPr>
                      <a:r>
                        <a:rPr lang="en-US" sz="1600" dirty="0">
                          <a:effectLst/>
                          <a:latin typeface="Times New Roman"/>
                          <a:ea typeface="Times New Roman"/>
                        </a:rPr>
                        <a:t>Transfer Student from Within State form</a:t>
                      </a:r>
                    </a:p>
                  </a:txBody>
                  <a:tcPr marL="68580" marR="68580" marT="0" marB="0"/>
                </a:tc>
                <a:tc>
                  <a:txBody>
                    <a:bodyPr/>
                    <a:lstStyle/>
                    <a:p>
                      <a:pPr marL="0" marR="0">
                        <a:lnSpc>
                          <a:spcPct val="115000"/>
                        </a:lnSpc>
                        <a:spcBef>
                          <a:spcPts val="0"/>
                        </a:spcBef>
                        <a:spcAft>
                          <a:spcPts val="0"/>
                        </a:spcAft>
                      </a:pPr>
                      <a:r>
                        <a:rPr lang="en-US" sz="1600">
                          <a:effectLst/>
                          <a:latin typeface="Times New Roman"/>
                          <a:ea typeface="Times New Roman"/>
                        </a:rPr>
                        <a:t> </a:t>
                      </a:r>
                    </a:p>
                  </a:txBody>
                  <a:tcPr marL="68580" marR="68580" marT="0" marB="0"/>
                </a:tc>
              </a:tr>
              <a:tr h="370840">
                <a:tc>
                  <a:txBody>
                    <a:bodyPr/>
                    <a:lstStyle/>
                    <a:p>
                      <a:pPr marL="342900" marR="0" lvl="0" indent="-342900">
                        <a:lnSpc>
                          <a:spcPct val="115000"/>
                        </a:lnSpc>
                        <a:spcBef>
                          <a:spcPts val="0"/>
                        </a:spcBef>
                        <a:spcAft>
                          <a:spcPts val="0"/>
                        </a:spcAft>
                        <a:buFont typeface="Symbol"/>
                        <a:buChar char=""/>
                      </a:pPr>
                      <a:r>
                        <a:rPr lang="en-US" sz="1600" dirty="0">
                          <a:effectLst/>
                          <a:latin typeface="Times New Roman"/>
                          <a:ea typeface="Times New Roman"/>
                        </a:rPr>
                        <a:t>Developed, adopted, and implemented a new IEP, if appropriate, that met the applicable requirements</a:t>
                      </a:r>
                    </a:p>
                  </a:txBody>
                  <a:tcPr marL="68580" marR="68580" marT="0" marB="0"/>
                </a:tc>
                <a:tc>
                  <a:txBody>
                    <a:bodyPr/>
                    <a:lstStyle/>
                    <a:p>
                      <a:pPr marL="0" marR="0">
                        <a:lnSpc>
                          <a:spcPct val="115000"/>
                        </a:lnSpc>
                        <a:spcBef>
                          <a:spcPts val="0"/>
                        </a:spcBef>
                        <a:spcAft>
                          <a:spcPts val="0"/>
                        </a:spcAft>
                      </a:pPr>
                      <a:r>
                        <a:rPr lang="en-US" sz="1600" dirty="0">
                          <a:effectLst/>
                          <a:latin typeface="Times New Roman"/>
                          <a:ea typeface="Times New Roman"/>
                        </a:rPr>
                        <a:t>Prior and current </a:t>
                      </a:r>
                      <a:r>
                        <a:rPr lang="en-US" sz="1600" dirty="0" smtClean="0">
                          <a:effectLst/>
                          <a:latin typeface="Times New Roman"/>
                          <a:ea typeface="Times New Roman"/>
                        </a:rPr>
                        <a:t>IEPs</a:t>
                      </a:r>
                      <a:endParaRPr lang="en-US" sz="1600" dirty="0">
                        <a:effectLst/>
                        <a:latin typeface="Times New Roman"/>
                        <a:ea typeface="Times New Roman"/>
                      </a:endParaRPr>
                    </a:p>
                    <a:p>
                      <a:pPr marL="0" marR="0">
                        <a:lnSpc>
                          <a:spcPct val="115000"/>
                        </a:lnSpc>
                        <a:spcBef>
                          <a:spcPts val="0"/>
                        </a:spcBef>
                        <a:spcAft>
                          <a:spcPts val="0"/>
                        </a:spcAft>
                      </a:pPr>
                      <a:r>
                        <a:rPr lang="en-US" sz="1600" dirty="0">
                          <a:effectLst/>
                          <a:latin typeface="Times New Roman"/>
                          <a:ea typeface="Times New Roman"/>
                        </a:rPr>
                        <a:t>Transfer Student from Within State Form</a:t>
                      </a:r>
                    </a:p>
                  </a:txBody>
                  <a:tcPr marL="68580" marR="68580" marT="0" marB="0"/>
                </a:tc>
                <a:tc>
                  <a:txBody>
                    <a:bodyPr/>
                    <a:lstStyle/>
                    <a:p>
                      <a:pPr marL="0" marR="0">
                        <a:lnSpc>
                          <a:spcPct val="115000"/>
                        </a:lnSpc>
                        <a:spcBef>
                          <a:spcPts val="0"/>
                        </a:spcBef>
                        <a:spcAft>
                          <a:spcPts val="0"/>
                        </a:spcAft>
                      </a:pPr>
                      <a:r>
                        <a:rPr lang="en-US" sz="1600" dirty="0">
                          <a:effectLst/>
                          <a:latin typeface="Times New Roman"/>
                          <a:ea typeface="Times New Roman"/>
                        </a:rPr>
                        <a:t> </a:t>
                      </a:r>
                    </a:p>
                  </a:txBody>
                  <a:tcPr marL="68580" marR="68580" marT="0" marB="0"/>
                </a:tc>
              </a:tr>
            </a:tbl>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958037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46967492"/>
              </p:ext>
            </p:extLst>
          </p:nvPr>
        </p:nvGraphicFramePr>
        <p:xfrm>
          <a:off x="440723" y="2065252"/>
          <a:ext cx="8407401" cy="3925824"/>
        </p:xfrm>
        <a:graphic>
          <a:graphicData uri="http://schemas.openxmlformats.org/drawingml/2006/table">
            <a:tbl>
              <a:tblPr firstRow="1" bandRow="1">
                <a:tableStyleId>{073A0DAA-6AF3-43AB-8588-CEC1D06C72B9}</a:tableStyleId>
              </a:tblPr>
              <a:tblGrid>
                <a:gridCol w="2802467"/>
                <a:gridCol w="2802467"/>
                <a:gridCol w="2802467"/>
              </a:tblGrid>
              <a:tr h="370840">
                <a:tc gridSpan="3">
                  <a:txBody>
                    <a:bodyPr/>
                    <a:lstStyle/>
                    <a:p>
                      <a:pPr marL="0" marR="0">
                        <a:lnSpc>
                          <a:spcPct val="115000"/>
                        </a:lnSpc>
                        <a:spcBef>
                          <a:spcPts val="0"/>
                        </a:spcBef>
                        <a:spcAft>
                          <a:spcPts val="0"/>
                        </a:spcAft>
                      </a:pPr>
                      <a:r>
                        <a:rPr lang="en-US" sz="1400" dirty="0">
                          <a:effectLst/>
                          <a:latin typeface="Times New Roman"/>
                          <a:ea typeface="Times New Roman"/>
                        </a:rPr>
                        <a:t>For a child with a </a:t>
                      </a:r>
                      <a:r>
                        <a:rPr lang="en-US" sz="1400" dirty="0" smtClean="0">
                          <a:effectLst/>
                          <a:latin typeface="Times New Roman"/>
                          <a:ea typeface="Times New Roman"/>
                        </a:rPr>
                        <a:t>disability who </a:t>
                      </a:r>
                      <a:r>
                        <a:rPr lang="en-US" sz="1400" dirty="0">
                          <a:effectLst/>
                          <a:latin typeface="Times New Roman"/>
                          <a:ea typeface="Times New Roman"/>
                        </a:rPr>
                        <a:t>transfers from out of state to a public agency in Colorado within the same school year, evidence exists that the AU:</a:t>
                      </a:r>
                    </a:p>
                    <a:p>
                      <a:pPr marL="0" marR="0">
                        <a:lnSpc>
                          <a:spcPct val="115000"/>
                        </a:lnSpc>
                        <a:spcBef>
                          <a:spcPts val="0"/>
                        </a:spcBef>
                        <a:spcAft>
                          <a:spcPts val="0"/>
                        </a:spcAft>
                      </a:pPr>
                      <a:r>
                        <a:rPr lang="en-US" sz="1400" dirty="0">
                          <a:effectLst/>
                          <a:latin typeface="Times New Roman"/>
                          <a:ea typeface="Times New Roman"/>
                        </a:rPr>
                        <a:t>300.323(f); 4.03(1)(g)</a:t>
                      </a:r>
                    </a:p>
                  </a:txBody>
                  <a:tcPr marL="68580" marR="68580" marT="0" marB="0"/>
                </a:tc>
                <a:tc hMerge="1">
                  <a:txBody>
                    <a:bodyPr/>
                    <a:lstStyle/>
                    <a:p>
                      <a:endParaRPr lang="en-US"/>
                    </a:p>
                  </a:txBody>
                  <a:tcPr/>
                </a:tc>
                <a:tc hMerge="1">
                  <a:txBody>
                    <a:bodyPr/>
                    <a:lstStyle/>
                    <a:p>
                      <a:endParaRPr lang="en-US"/>
                    </a:p>
                  </a:txBody>
                  <a:tcPr/>
                </a:tc>
              </a:tr>
              <a:tr h="370840">
                <a:tc>
                  <a:txBody>
                    <a:bodyPr/>
                    <a:lstStyle/>
                    <a:p>
                      <a:pPr marL="342900" marR="0" lvl="0" indent="-342900">
                        <a:lnSpc>
                          <a:spcPct val="115000"/>
                        </a:lnSpc>
                        <a:spcBef>
                          <a:spcPts val="0"/>
                        </a:spcBef>
                        <a:spcAft>
                          <a:spcPts val="0"/>
                        </a:spcAft>
                        <a:buFont typeface="Symbol"/>
                        <a:buChar char=""/>
                      </a:pPr>
                      <a:r>
                        <a:rPr lang="en-US" sz="1400" dirty="0">
                          <a:effectLst/>
                          <a:latin typeface="Times New Roman"/>
                          <a:ea typeface="Times New Roman"/>
                        </a:rPr>
                        <a:t>provided the child with FAPE (including services comparable to those described in the child’s IEP from the previous public agency), OR</a:t>
                      </a:r>
                    </a:p>
                  </a:txBody>
                  <a:tcPr marL="68580" marR="68580" marT="0" marB="0"/>
                </a:tc>
                <a:tc>
                  <a:txBody>
                    <a:bodyPr/>
                    <a:lstStyle/>
                    <a:p>
                      <a:pPr marL="0" marR="0">
                        <a:lnSpc>
                          <a:spcPct val="115000"/>
                        </a:lnSpc>
                        <a:spcBef>
                          <a:spcPts val="0"/>
                        </a:spcBef>
                        <a:spcAft>
                          <a:spcPts val="0"/>
                        </a:spcAft>
                      </a:pPr>
                      <a:r>
                        <a:rPr lang="en-US" sz="1400">
                          <a:effectLst/>
                          <a:latin typeface="Times New Roman"/>
                          <a:ea typeface="Times New Roman"/>
                        </a:rPr>
                        <a:t>Prior and current IEPs</a:t>
                      </a:r>
                    </a:p>
                    <a:p>
                      <a:pPr marL="0" marR="0">
                        <a:lnSpc>
                          <a:spcPct val="115000"/>
                        </a:lnSpc>
                        <a:spcBef>
                          <a:spcPts val="0"/>
                        </a:spcBef>
                        <a:spcAft>
                          <a:spcPts val="0"/>
                        </a:spcAft>
                      </a:pPr>
                      <a:r>
                        <a:rPr lang="en-US" sz="1400">
                          <a:effectLst/>
                          <a:latin typeface="Times New Roman"/>
                          <a:ea typeface="Times New Roman"/>
                        </a:rPr>
                        <a:t> </a:t>
                      </a:r>
                    </a:p>
                    <a:p>
                      <a:pPr marL="0" marR="0">
                        <a:lnSpc>
                          <a:spcPct val="115000"/>
                        </a:lnSpc>
                        <a:spcBef>
                          <a:spcPts val="0"/>
                        </a:spcBef>
                        <a:spcAft>
                          <a:spcPts val="0"/>
                        </a:spcAft>
                      </a:pPr>
                      <a:r>
                        <a:rPr lang="en-US" sz="1400">
                          <a:effectLst/>
                          <a:latin typeface="Times New Roman"/>
                          <a:ea typeface="Times New Roman"/>
                        </a:rPr>
                        <a:t>Transfer Student from Another State Form</a:t>
                      </a:r>
                    </a:p>
                  </a:txBody>
                  <a:tcPr marL="68580" marR="68580" marT="0" marB="0"/>
                </a:tc>
                <a:tc>
                  <a:txBody>
                    <a:bodyPr/>
                    <a:lstStyle/>
                    <a:p>
                      <a:pPr marL="0" marR="0">
                        <a:lnSpc>
                          <a:spcPct val="115000"/>
                        </a:lnSpc>
                        <a:spcBef>
                          <a:spcPts val="0"/>
                        </a:spcBef>
                        <a:spcAft>
                          <a:spcPts val="0"/>
                        </a:spcAft>
                      </a:pPr>
                      <a:r>
                        <a:rPr lang="en-US" sz="1400" i="1" dirty="0">
                          <a:effectLst/>
                          <a:latin typeface="Times New Roman"/>
                          <a:ea typeface="Times New Roman"/>
                        </a:rPr>
                        <a:t>Compare previous IEP with IEP completed by the AU and </a:t>
                      </a:r>
                      <a:r>
                        <a:rPr lang="en-US" sz="1400" i="1" dirty="0" smtClean="0">
                          <a:effectLst/>
                          <a:latin typeface="Times New Roman"/>
                          <a:ea typeface="Times New Roman"/>
                        </a:rPr>
                        <a:t>reconcile any </a:t>
                      </a:r>
                      <a:r>
                        <a:rPr lang="en-US" sz="1400" i="1" dirty="0">
                          <a:effectLst/>
                          <a:latin typeface="Times New Roman"/>
                          <a:ea typeface="Times New Roman"/>
                        </a:rPr>
                        <a:t>discrepancies.</a:t>
                      </a:r>
                      <a:endParaRPr lang="en-US" sz="1400" dirty="0">
                        <a:effectLst/>
                        <a:latin typeface="Times New Roman"/>
                        <a:ea typeface="Times New Roman"/>
                      </a:endParaRPr>
                    </a:p>
                  </a:txBody>
                  <a:tcPr marL="68580" marR="68580" marT="0" marB="0"/>
                </a:tc>
              </a:tr>
              <a:tr h="370840">
                <a:tc>
                  <a:txBody>
                    <a:bodyPr/>
                    <a:lstStyle/>
                    <a:p>
                      <a:pPr marL="342900" marR="0" lvl="0" indent="-342900">
                        <a:lnSpc>
                          <a:spcPct val="115000"/>
                        </a:lnSpc>
                        <a:spcBef>
                          <a:spcPts val="0"/>
                        </a:spcBef>
                        <a:spcAft>
                          <a:spcPts val="0"/>
                        </a:spcAft>
                        <a:buFont typeface="Symbol"/>
                        <a:buChar char=""/>
                      </a:pPr>
                      <a:r>
                        <a:rPr lang="en-US" sz="1400" dirty="0">
                          <a:effectLst/>
                          <a:latin typeface="Times New Roman"/>
                          <a:ea typeface="Times New Roman"/>
                        </a:rPr>
                        <a:t>conducted an evaluation to  determine eligibility, OR</a:t>
                      </a:r>
                    </a:p>
                  </a:txBody>
                  <a:tcPr marL="68580" marR="68580" marT="0" marB="0"/>
                </a:tc>
                <a:tc>
                  <a:txBody>
                    <a:bodyPr/>
                    <a:lstStyle/>
                    <a:p>
                      <a:pPr marL="0" marR="0">
                        <a:lnSpc>
                          <a:spcPct val="115000"/>
                        </a:lnSpc>
                        <a:spcBef>
                          <a:spcPts val="0"/>
                        </a:spcBef>
                        <a:spcAft>
                          <a:spcPts val="0"/>
                        </a:spcAft>
                      </a:pPr>
                      <a:r>
                        <a:rPr lang="en-US" sz="1400">
                          <a:effectLst/>
                          <a:latin typeface="Times New Roman"/>
                          <a:ea typeface="Times New Roman"/>
                        </a:rPr>
                        <a:t>Prior and current IEPs</a:t>
                      </a:r>
                    </a:p>
                    <a:p>
                      <a:pPr marL="0" marR="0">
                        <a:lnSpc>
                          <a:spcPct val="115000"/>
                        </a:lnSpc>
                        <a:spcBef>
                          <a:spcPts val="0"/>
                        </a:spcBef>
                        <a:spcAft>
                          <a:spcPts val="0"/>
                        </a:spcAft>
                      </a:pPr>
                      <a:r>
                        <a:rPr lang="en-US" sz="1400">
                          <a:effectLst/>
                          <a:latin typeface="Times New Roman"/>
                          <a:ea typeface="Times New Roman"/>
                        </a:rPr>
                        <a:t> </a:t>
                      </a:r>
                    </a:p>
                    <a:p>
                      <a:pPr marL="0" marR="0">
                        <a:lnSpc>
                          <a:spcPct val="115000"/>
                        </a:lnSpc>
                        <a:spcBef>
                          <a:spcPts val="0"/>
                        </a:spcBef>
                        <a:spcAft>
                          <a:spcPts val="0"/>
                        </a:spcAft>
                      </a:pPr>
                      <a:r>
                        <a:rPr lang="en-US" sz="1400">
                          <a:effectLst/>
                          <a:latin typeface="Times New Roman"/>
                          <a:ea typeface="Times New Roman"/>
                        </a:rPr>
                        <a:t>Transfer Student from Another State form</a:t>
                      </a:r>
                    </a:p>
                  </a:txBody>
                  <a:tcPr marL="68580" marR="68580" marT="0" marB="0"/>
                </a:tc>
                <a:tc>
                  <a:txBody>
                    <a:bodyPr/>
                    <a:lstStyle/>
                    <a:p>
                      <a:pPr marL="0" marR="0">
                        <a:lnSpc>
                          <a:spcPct val="115000"/>
                        </a:lnSpc>
                        <a:spcBef>
                          <a:spcPts val="0"/>
                        </a:spcBef>
                        <a:spcAft>
                          <a:spcPts val="0"/>
                        </a:spcAft>
                      </a:pPr>
                      <a:r>
                        <a:rPr lang="en-US" sz="1400" dirty="0">
                          <a:effectLst/>
                          <a:latin typeface="Times New Roman"/>
                          <a:ea typeface="Times New Roman"/>
                        </a:rPr>
                        <a:t> </a:t>
                      </a:r>
                    </a:p>
                  </a:txBody>
                  <a:tcPr marL="68580" marR="68580" marT="0" marB="0"/>
                </a:tc>
              </a:tr>
              <a:tr h="370840">
                <a:tc>
                  <a:txBody>
                    <a:bodyPr/>
                    <a:lstStyle/>
                    <a:p>
                      <a:pPr marL="342900" marR="0" lvl="0" indent="-342900">
                        <a:lnSpc>
                          <a:spcPct val="115000"/>
                        </a:lnSpc>
                        <a:spcBef>
                          <a:spcPts val="0"/>
                        </a:spcBef>
                        <a:spcAft>
                          <a:spcPts val="0"/>
                        </a:spcAft>
                        <a:buFont typeface="Symbol"/>
                        <a:buChar char=""/>
                      </a:pPr>
                      <a:r>
                        <a:rPr lang="en-US" sz="1400" dirty="0">
                          <a:effectLst/>
                          <a:latin typeface="Times New Roman"/>
                          <a:ea typeface="Times New Roman"/>
                        </a:rPr>
                        <a:t>Developed, adopted, and implemented a new IEP, if appropriate, that met the applicable requirements</a:t>
                      </a:r>
                    </a:p>
                  </a:txBody>
                  <a:tcPr marL="68580" marR="68580" marT="0" marB="0"/>
                </a:tc>
                <a:tc>
                  <a:txBody>
                    <a:bodyPr/>
                    <a:lstStyle/>
                    <a:p>
                      <a:pPr marL="0" marR="0">
                        <a:lnSpc>
                          <a:spcPct val="115000"/>
                        </a:lnSpc>
                        <a:spcBef>
                          <a:spcPts val="0"/>
                        </a:spcBef>
                        <a:spcAft>
                          <a:spcPts val="0"/>
                        </a:spcAft>
                      </a:pPr>
                      <a:r>
                        <a:rPr lang="en-US" sz="1400" dirty="0">
                          <a:effectLst/>
                          <a:latin typeface="Times New Roman"/>
                          <a:ea typeface="Times New Roman"/>
                        </a:rPr>
                        <a:t>Prior and current IEPs</a:t>
                      </a:r>
                    </a:p>
                    <a:p>
                      <a:pPr marL="0" marR="0">
                        <a:lnSpc>
                          <a:spcPct val="115000"/>
                        </a:lnSpc>
                        <a:spcBef>
                          <a:spcPts val="0"/>
                        </a:spcBef>
                        <a:spcAft>
                          <a:spcPts val="0"/>
                        </a:spcAft>
                      </a:pPr>
                      <a:r>
                        <a:rPr lang="en-US" sz="1400" dirty="0">
                          <a:effectLst/>
                          <a:latin typeface="Times New Roman"/>
                          <a:ea typeface="Times New Roman"/>
                        </a:rPr>
                        <a:t> </a:t>
                      </a:r>
                    </a:p>
                    <a:p>
                      <a:pPr marL="0" marR="0">
                        <a:lnSpc>
                          <a:spcPct val="115000"/>
                        </a:lnSpc>
                        <a:spcBef>
                          <a:spcPts val="0"/>
                        </a:spcBef>
                        <a:spcAft>
                          <a:spcPts val="0"/>
                        </a:spcAft>
                      </a:pPr>
                      <a:r>
                        <a:rPr lang="en-US" sz="1400" dirty="0">
                          <a:effectLst/>
                          <a:latin typeface="Times New Roman"/>
                          <a:ea typeface="Times New Roman"/>
                        </a:rPr>
                        <a:t>Transfer Student from Another State Form</a:t>
                      </a:r>
                    </a:p>
                  </a:txBody>
                  <a:tcPr marL="68580" marR="68580" marT="0" marB="0"/>
                </a:tc>
                <a:tc>
                  <a:txBody>
                    <a:bodyPr/>
                    <a:lstStyle/>
                    <a:p>
                      <a:pPr marL="0" marR="0">
                        <a:lnSpc>
                          <a:spcPct val="115000"/>
                        </a:lnSpc>
                        <a:spcBef>
                          <a:spcPts val="0"/>
                        </a:spcBef>
                        <a:spcAft>
                          <a:spcPts val="0"/>
                        </a:spcAft>
                      </a:pPr>
                      <a:r>
                        <a:rPr lang="en-US" sz="1400" dirty="0">
                          <a:effectLst/>
                          <a:latin typeface="Times New Roman"/>
                          <a:ea typeface="Times New Roman"/>
                        </a:rPr>
                        <a:t> </a:t>
                      </a:r>
                    </a:p>
                  </a:txBody>
                  <a:tcPr marL="68580" marR="68580" marT="0" marB="0"/>
                </a:tc>
              </a:tr>
            </a:tbl>
          </a:graphicData>
        </a:graphic>
      </p:graphicFrame>
      <p:sp>
        <p:nvSpPr>
          <p:cNvPr id="3" name="Title 2"/>
          <p:cNvSpPr>
            <a:spLocks noGrp="1"/>
          </p:cNvSpPr>
          <p:nvPr>
            <p:ph type="title"/>
          </p:nvPr>
        </p:nvSpPr>
        <p:spPr/>
        <p:txBody>
          <a:bodyPr/>
          <a:lstStyle/>
          <a:p>
            <a:r>
              <a:rPr lang="en-US" dirty="0"/>
              <a:t>Record Reviews and </a:t>
            </a:r>
            <a:br>
              <a:rPr lang="en-US" dirty="0"/>
            </a:br>
            <a:r>
              <a:rPr lang="en-US" dirty="0" smtClean="0"/>
              <a:t>Out-of-state </a:t>
            </a:r>
            <a:r>
              <a:rPr lang="en-US" dirty="0"/>
              <a:t>Transfers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126863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04685015"/>
              </p:ext>
            </p:extLst>
          </p:nvPr>
        </p:nvGraphicFramePr>
        <p:xfrm>
          <a:off x="0" y="1632765"/>
          <a:ext cx="9057503" cy="4542028"/>
        </p:xfrm>
        <a:graphic>
          <a:graphicData uri="http://schemas.openxmlformats.org/drawingml/2006/table">
            <a:tbl>
              <a:tblPr firstRow="1" bandRow="1">
                <a:tableStyleId>{073A0DAA-6AF3-43AB-8588-CEC1D06C72B9}</a:tableStyleId>
              </a:tblPr>
              <a:tblGrid>
                <a:gridCol w="3809520"/>
                <a:gridCol w="2228815"/>
                <a:gridCol w="3019168"/>
              </a:tblGrid>
              <a:tr h="370840">
                <a:tc gridSpan="3">
                  <a:txBody>
                    <a:bodyPr/>
                    <a:lstStyle/>
                    <a:p>
                      <a:pPr marL="0" marR="0">
                        <a:lnSpc>
                          <a:spcPct val="115000"/>
                        </a:lnSpc>
                        <a:spcBef>
                          <a:spcPts val="0"/>
                        </a:spcBef>
                        <a:spcAft>
                          <a:spcPts val="0"/>
                        </a:spcAft>
                      </a:pPr>
                      <a:r>
                        <a:rPr lang="en-US" sz="1400" dirty="0">
                          <a:effectLst/>
                          <a:latin typeface="Times New Roman"/>
                          <a:ea typeface="Times New Roman"/>
                        </a:rPr>
                        <a:t>For student placed out of district by the AU:</a:t>
                      </a:r>
                    </a:p>
                  </a:txBody>
                  <a:tcPr marL="68580" marR="68580" marT="0" marB="0"/>
                </a:tc>
                <a:tc hMerge="1">
                  <a:txBody>
                    <a:bodyPr/>
                    <a:lstStyle/>
                    <a:p>
                      <a:endParaRPr lang="en-US"/>
                    </a:p>
                  </a:txBody>
                  <a:tcPr/>
                </a:tc>
                <a:tc hMerge="1">
                  <a:txBody>
                    <a:bodyPr/>
                    <a:lstStyle/>
                    <a:p>
                      <a:endParaRPr lang="en-US"/>
                    </a:p>
                  </a:txBody>
                  <a:tcPr/>
                </a:tc>
              </a:tr>
              <a:tr h="370840">
                <a:tc>
                  <a:txBody>
                    <a:bodyPr/>
                    <a:lstStyle/>
                    <a:p>
                      <a:pPr marL="342900" marR="0" lvl="0" indent="-342900">
                        <a:lnSpc>
                          <a:spcPct val="115000"/>
                        </a:lnSpc>
                        <a:spcBef>
                          <a:spcPts val="0"/>
                        </a:spcBef>
                        <a:spcAft>
                          <a:spcPts val="0"/>
                        </a:spcAft>
                        <a:buFont typeface="Symbol"/>
                        <a:buChar char=""/>
                      </a:pPr>
                      <a:r>
                        <a:rPr lang="en-US" sz="1400" dirty="0">
                          <a:effectLst/>
                          <a:latin typeface="Times New Roman"/>
                          <a:ea typeface="Times New Roman"/>
                        </a:rPr>
                        <a:t>Facility  representative  participated in the IEP, either in person or by some other means  4.03(5)(c)</a:t>
                      </a:r>
                    </a:p>
                  </a:txBody>
                  <a:tcPr marL="68580" marR="68580" marT="0" marB="0"/>
                </a:tc>
                <a:tc>
                  <a:txBody>
                    <a:bodyPr/>
                    <a:lstStyle/>
                    <a:p>
                      <a:pPr marL="0" marR="0">
                        <a:lnSpc>
                          <a:spcPct val="115000"/>
                        </a:lnSpc>
                        <a:spcBef>
                          <a:spcPts val="0"/>
                        </a:spcBef>
                        <a:spcAft>
                          <a:spcPts val="0"/>
                        </a:spcAft>
                      </a:pPr>
                      <a:r>
                        <a:rPr lang="en-US" sz="1400" dirty="0">
                          <a:effectLst/>
                          <a:latin typeface="Times New Roman"/>
                          <a:ea typeface="Times New Roman"/>
                        </a:rPr>
                        <a:t>IEP Section 5: </a:t>
                      </a:r>
                      <a:endParaRPr lang="en-US" sz="1400" dirty="0" smtClean="0">
                        <a:effectLst/>
                        <a:latin typeface="Times New Roman"/>
                        <a:ea typeface="Times New Roman"/>
                      </a:endParaRPr>
                    </a:p>
                    <a:p>
                      <a:pPr marL="0" marR="0">
                        <a:lnSpc>
                          <a:spcPct val="115000"/>
                        </a:lnSpc>
                        <a:spcBef>
                          <a:spcPts val="0"/>
                        </a:spcBef>
                        <a:spcAft>
                          <a:spcPts val="0"/>
                        </a:spcAft>
                      </a:pPr>
                      <a:r>
                        <a:rPr lang="en-US" sz="1400" dirty="0" smtClean="0">
                          <a:effectLst/>
                          <a:latin typeface="Times New Roman"/>
                          <a:ea typeface="Times New Roman"/>
                        </a:rPr>
                        <a:t>IEP </a:t>
                      </a:r>
                      <a:r>
                        <a:rPr lang="en-US" sz="1400" dirty="0">
                          <a:effectLst/>
                          <a:latin typeface="Times New Roman"/>
                          <a:ea typeface="Times New Roman"/>
                        </a:rPr>
                        <a:t>Participants</a:t>
                      </a:r>
                    </a:p>
                  </a:txBody>
                  <a:tcPr marL="68580" marR="68580" marT="0" marB="0"/>
                </a:tc>
                <a:tc>
                  <a:txBody>
                    <a:bodyPr/>
                    <a:lstStyle/>
                    <a:p>
                      <a:pPr marL="0" marR="0">
                        <a:lnSpc>
                          <a:spcPct val="115000"/>
                        </a:lnSpc>
                        <a:spcBef>
                          <a:spcPts val="0"/>
                        </a:spcBef>
                        <a:spcAft>
                          <a:spcPts val="0"/>
                        </a:spcAft>
                      </a:pPr>
                      <a:r>
                        <a:rPr lang="en-US" sz="1400" i="1" dirty="0">
                          <a:effectLst/>
                          <a:latin typeface="Times New Roman"/>
                          <a:ea typeface="Times New Roman"/>
                        </a:rPr>
                        <a:t>Note if facility representative was in attendance.</a:t>
                      </a:r>
                      <a:endParaRPr lang="en-US" sz="1400" dirty="0">
                        <a:effectLst/>
                        <a:latin typeface="Times New Roman"/>
                        <a:ea typeface="Times New Roman"/>
                      </a:endParaRPr>
                    </a:p>
                  </a:txBody>
                  <a:tcPr marL="68580" marR="68580" marT="0" marB="0"/>
                </a:tc>
              </a:tr>
              <a:tr h="370840">
                <a:tc>
                  <a:txBody>
                    <a:bodyPr/>
                    <a:lstStyle/>
                    <a:p>
                      <a:pPr marL="342900" marR="0" lvl="0" indent="-342900">
                        <a:lnSpc>
                          <a:spcPct val="115000"/>
                        </a:lnSpc>
                        <a:spcBef>
                          <a:spcPts val="0"/>
                        </a:spcBef>
                        <a:spcAft>
                          <a:spcPts val="0"/>
                        </a:spcAft>
                        <a:buFont typeface="Symbol"/>
                        <a:buChar char=""/>
                      </a:pPr>
                      <a:r>
                        <a:rPr lang="en-US" sz="1400" dirty="0">
                          <a:effectLst/>
                          <a:latin typeface="Times New Roman"/>
                          <a:ea typeface="Times New Roman"/>
                        </a:rPr>
                        <a:t>Representative from the AU </a:t>
                      </a:r>
                      <a:r>
                        <a:rPr lang="en-US" sz="1400" dirty="0" smtClean="0">
                          <a:effectLst/>
                          <a:latin typeface="Times New Roman"/>
                          <a:ea typeface="Times New Roman"/>
                        </a:rPr>
                        <a:t>participated </a:t>
                      </a:r>
                      <a:r>
                        <a:rPr lang="en-US" sz="1400" dirty="0">
                          <a:effectLst/>
                          <a:latin typeface="Times New Roman"/>
                          <a:ea typeface="Times New Roman"/>
                        </a:rPr>
                        <a:t>in the IEP, either in person or by some other means  4.03(5)(c)</a:t>
                      </a:r>
                    </a:p>
                  </a:txBody>
                  <a:tcPr marL="68580" marR="68580" marT="0" marB="0"/>
                </a:tc>
                <a:tc>
                  <a:txBody>
                    <a:bodyPr/>
                    <a:lstStyle/>
                    <a:p>
                      <a:pPr marL="0" marR="0">
                        <a:lnSpc>
                          <a:spcPct val="115000"/>
                        </a:lnSpc>
                        <a:spcBef>
                          <a:spcPts val="0"/>
                        </a:spcBef>
                        <a:spcAft>
                          <a:spcPts val="0"/>
                        </a:spcAft>
                      </a:pPr>
                      <a:r>
                        <a:rPr lang="en-US" sz="1400" dirty="0">
                          <a:effectLst/>
                          <a:latin typeface="Times New Roman"/>
                          <a:ea typeface="Times New Roman"/>
                        </a:rPr>
                        <a:t>IEP Section 5: </a:t>
                      </a:r>
                      <a:endParaRPr lang="en-US" sz="1400" dirty="0" smtClean="0">
                        <a:effectLst/>
                        <a:latin typeface="Times New Roman"/>
                        <a:ea typeface="Times New Roman"/>
                      </a:endParaRPr>
                    </a:p>
                    <a:p>
                      <a:pPr marL="0" marR="0">
                        <a:lnSpc>
                          <a:spcPct val="115000"/>
                        </a:lnSpc>
                        <a:spcBef>
                          <a:spcPts val="0"/>
                        </a:spcBef>
                        <a:spcAft>
                          <a:spcPts val="0"/>
                        </a:spcAft>
                      </a:pPr>
                      <a:r>
                        <a:rPr lang="en-US" sz="1400" dirty="0" smtClean="0">
                          <a:effectLst/>
                          <a:latin typeface="Times New Roman"/>
                          <a:ea typeface="Times New Roman"/>
                        </a:rPr>
                        <a:t>IEP </a:t>
                      </a:r>
                      <a:r>
                        <a:rPr lang="en-US" sz="1400" dirty="0">
                          <a:effectLst/>
                          <a:latin typeface="Times New Roman"/>
                          <a:ea typeface="Times New Roman"/>
                        </a:rPr>
                        <a:t>Participants</a:t>
                      </a:r>
                    </a:p>
                  </a:txBody>
                  <a:tcPr marL="68580" marR="68580" marT="0" marB="0"/>
                </a:tc>
                <a:tc>
                  <a:txBody>
                    <a:bodyPr/>
                    <a:lstStyle/>
                    <a:p>
                      <a:pPr marL="0" marR="0">
                        <a:lnSpc>
                          <a:spcPct val="115000"/>
                        </a:lnSpc>
                        <a:spcBef>
                          <a:spcPts val="0"/>
                        </a:spcBef>
                        <a:spcAft>
                          <a:spcPts val="0"/>
                        </a:spcAft>
                      </a:pPr>
                      <a:r>
                        <a:rPr lang="en-US" sz="1400" i="1">
                          <a:effectLst/>
                          <a:latin typeface="Times New Roman"/>
                          <a:ea typeface="Times New Roman"/>
                        </a:rPr>
                        <a:t>Note if AU representative was in attendance.</a:t>
                      </a:r>
                      <a:endParaRPr lang="en-US" sz="1400">
                        <a:effectLst/>
                        <a:latin typeface="Times New Roman"/>
                        <a:ea typeface="Times New Roman"/>
                      </a:endParaRPr>
                    </a:p>
                  </a:txBody>
                  <a:tcPr marL="68580" marR="68580" marT="0" marB="0"/>
                </a:tc>
              </a:tr>
              <a:tr h="370840">
                <a:tc>
                  <a:txBody>
                    <a:bodyPr/>
                    <a:lstStyle/>
                    <a:p>
                      <a:pPr marL="0" marR="0">
                        <a:lnSpc>
                          <a:spcPct val="115000"/>
                        </a:lnSpc>
                        <a:spcBef>
                          <a:spcPts val="0"/>
                        </a:spcBef>
                        <a:spcAft>
                          <a:spcPts val="0"/>
                        </a:spcAft>
                      </a:pPr>
                      <a:r>
                        <a:rPr lang="en-US" sz="1400" dirty="0">
                          <a:effectLst/>
                          <a:latin typeface="Times New Roman"/>
                          <a:ea typeface="Times New Roman"/>
                        </a:rPr>
                        <a:t>Reevaluation has occurred, and the IEP has been reviewed and/or modified to support significant changes in placement 300.114(a)(2); 4.03(8)(b)(ii)</a:t>
                      </a:r>
                    </a:p>
                    <a:p>
                      <a:pPr marL="0" marR="0">
                        <a:lnSpc>
                          <a:spcPct val="115000"/>
                        </a:lnSpc>
                        <a:spcBef>
                          <a:spcPts val="0"/>
                        </a:spcBef>
                        <a:spcAft>
                          <a:spcPts val="0"/>
                        </a:spcAft>
                      </a:pPr>
                      <a:r>
                        <a:rPr lang="en-US" sz="1400" dirty="0">
                          <a:effectLst/>
                          <a:latin typeface="Times New Roman"/>
                          <a:ea typeface="Times New Roman"/>
                        </a:rPr>
                        <a:t>8.01(2)(e)</a:t>
                      </a:r>
                    </a:p>
                    <a:p>
                      <a:pPr marL="457200" marR="0">
                        <a:lnSpc>
                          <a:spcPct val="115000"/>
                        </a:lnSpc>
                        <a:spcBef>
                          <a:spcPts val="0"/>
                        </a:spcBef>
                        <a:spcAft>
                          <a:spcPts val="0"/>
                        </a:spcAft>
                      </a:pPr>
                      <a:r>
                        <a:rPr lang="en-US" sz="1400" dirty="0">
                          <a:effectLst/>
                          <a:latin typeface="Times New Roman"/>
                          <a:ea typeface="Times New Roman"/>
                        </a:rPr>
                        <a:t> </a:t>
                      </a:r>
                    </a:p>
                  </a:txBody>
                  <a:tcPr marL="68580" marR="68580" marT="0" marB="0"/>
                </a:tc>
                <a:tc>
                  <a:txBody>
                    <a:bodyPr/>
                    <a:lstStyle/>
                    <a:p>
                      <a:pPr marL="0" marR="0">
                        <a:lnSpc>
                          <a:spcPct val="115000"/>
                        </a:lnSpc>
                        <a:spcBef>
                          <a:spcPts val="0"/>
                        </a:spcBef>
                        <a:spcAft>
                          <a:spcPts val="0"/>
                        </a:spcAft>
                      </a:pPr>
                      <a:r>
                        <a:rPr lang="en-US" sz="1400">
                          <a:effectLst/>
                          <a:latin typeface="Times New Roman"/>
                          <a:ea typeface="Times New Roman"/>
                        </a:rPr>
                        <a:t>IEP Sections 6-14</a:t>
                      </a:r>
                    </a:p>
                  </a:txBody>
                  <a:tcPr marL="68580" marR="68580" marT="0" marB="0"/>
                </a:tc>
                <a:tc rowSpan="2">
                  <a:txBody>
                    <a:bodyPr/>
                    <a:lstStyle/>
                    <a:p>
                      <a:pPr marL="0" marR="0">
                        <a:lnSpc>
                          <a:spcPct val="115000"/>
                        </a:lnSpc>
                        <a:spcBef>
                          <a:spcPts val="0"/>
                        </a:spcBef>
                        <a:spcAft>
                          <a:spcPts val="0"/>
                        </a:spcAft>
                      </a:pPr>
                      <a:r>
                        <a:rPr lang="en-US" sz="1400" b="1" i="1" dirty="0">
                          <a:effectLst/>
                          <a:latin typeface="Times New Roman"/>
                          <a:ea typeface="Times New Roman"/>
                        </a:rPr>
                        <a:t> </a:t>
                      </a:r>
                      <a:r>
                        <a:rPr lang="en-US" sz="1400" i="1" dirty="0" smtClean="0">
                          <a:effectLst/>
                          <a:latin typeface="Times New Roman"/>
                          <a:ea typeface="Times New Roman"/>
                        </a:rPr>
                        <a:t>Note </a:t>
                      </a:r>
                      <a:r>
                        <a:rPr lang="en-US" sz="1400" i="1" dirty="0">
                          <a:effectLst/>
                          <a:latin typeface="Times New Roman"/>
                          <a:ea typeface="Times New Roman"/>
                        </a:rPr>
                        <a:t>if reevaluation occurred.  (NOTE:  Additional assessments may not have been conducted, but there should be at least a review of current data to support placement.)  This will require a qualitative review – does the information in the evaluation report and the </a:t>
                      </a:r>
                      <a:r>
                        <a:rPr lang="en-US" sz="1400" i="1" dirty="0" err="1">
                          <a:effectLst/>
                          <a:latin typeface="Times New Roman"/>
                          <a:ea typeface="Times New Roman"/>
                        </a:rPr>
                        <a:t>PLAaFP</a:t>
                      </a:r>
                      <a:r>
                        <a:rPr lang="en-US" sz="1400" i="1" dirty="0">
                          <a:effectLst/>
                          <a:latin typeface="Times New Roman"/>
                          <a:ea typeface="Times New Roman"/>
                        </a:rPr>
                        <a:t> support the change in placement?</a:t>
                      </a:r>
                      <a:endParaRPr lang="en-US" sz="1400" dirty="0">
                        <a:effectLst/>
                        <a:latin typeface="Times New Roman"/>
                        <a:ea typeface="Times New Roman"/>
                      </a:endParaRPr>
                    </a:p>
                    <a:p>
                      <a:pPr marL="0" marR="0">
                        <a:lnSpc>
                          <a:spcPct val="115000"/>
                        </a:lnSpc>
                        <a:spcBef>
                          <a:spcPts val="0"/>
                        </a:spcBef>
                        <a:spcAft>
                          <a:spcPts val="0"/>
                        </a:spcAft>
                      </a:pPr>
                      <a:r>
                        <a:rPr lang="en-US" sz="1400" i="1" dirty="0" smtClean="0">
                          <a:effectLst/>
                          <a:highlight>
                            <a:srgbClr val="FFFF00"/>
                          </a:highlight>
                          <a:latin typeface="Times New Roman"/>
                          <a:ea typeface="Times New Roman"/>
                        </a:rPr>
                        <a:t>Any </a:t>
                      </a:r>
                      <a:r>
                        <a:rPr lang="en-US" sz="1400" i="1" dirty="0">
                          <a:effectLst/>
                          <a:highlight>
                            <a:srgbClr val="FFFF00"/>
                          </a:highlight>
                          <a:latin typeface="Times New Roman"/>
                          <a:ea typeface="Times New Roman"/>
                        </a:rPr>
                        <a:t>“no” responses require individual correction</a:t>
                      </a:r>
                      <a:endParaRPr lang="en-US" sz="1400" dirty="0">
                        <a:effectLst/>
                        <a:latin typeface="Times New Roman"/>
                        <a:ea typeface="Times New Roman"/>
                      </a:endParaRPr>
                    </a:p>
                  </a:txBody>
                  <a:tcPr marL="68580" marR="68580" marT="0" marB="0"/>
                </a:tc>
              </a:tr>
              <a:tr h="370840">
                <a:tc>
                  <a:txBody>
                    <a:bodyPr/>
                    <a:lstStyle/>
                    <a:p>
                      <a:pPr marL="342900" marR="0" lvl="0" indent="-342900">
                        <a:lnSpc>
                          <a:spcPct val="115000"/>
                        </a:lnSpc>
                        <a:spcBef>
                          <a:spcPts val="0"/>
                        </a:spcBef>
                        <a:spcAft>
                          <a:spcPts val="0"/>
                        </a:spcAft>
                        <a:buFont typeface="Symbol"/>
                        <a:buChar char=""/>
                      </a:pPr>
                      <a:r>
                        <a:rPr lang="en-US" sz="1400" dirty="0">
                          <a:effectLst/>
                          <a:latin typeface="Times New Roman"/>
                          <a:ea typeface="Times New Roman"/>
                        </a:rPr>
                        <a:t>indicates that the IEP has been reviewed and/or modified to support the out of district program</a:t>
                      </a:r>
                    </a:p>
                  </a:txBody>
                  <a:tcPr marL="68580" marR="68580" marT="0" marB="0"/>
                </a:tc>
                <a:tc>
                  <a:txBody>
                    <a:bodyPr/>
                    <a:lstStyle/>
                    <a:p>
                      <a:pPr marL="0" marR="0">
                        <a:lnSpc>
                          <a:spcPct val="115000"/>
                        </a:lnSpc>
                        <a:spcBef>
                          <a:spcPts val="0"/>
                        </a:spcBef>
                        <a:spcAft>
                          <a:spcPts val="0"/>
                        </a:spcAft>
                      </a:pPr>
                      <a:r>
                        <a:rPr lang="en-US" sz="1400" dirty="0">
                          <a:effectLst/>
                          <a:latin typeface="Times New Roman"/>
                          <a:ea typeface="Times New Roman"/>
                        </a:rPr>
                        <a:t>IEP Section 6:  Present Levels of Academic Achievement and Functional Performance </a:t>
                      </a:r>
                    </a:p>
                  </a:txBody>
                  <a:tcPr marL="68580" marR="68580" marT="0" marB="0"/>
                </a:tc>
                <a:tc vMerge="1">
                  <a:txBody>
                    <a:bodyPr/>
                    <a:lstStyle/>
                    <a:p>
                      <a:endParaRPr lang="en-US" dirty="0"/>
                    </a:p>
                  </a:txBody>
                  <a:tcPr/>
                </a:tc>
              </a:tr>
            </a:tbl>
          </a:graphicData>
        </a:graphic>
      </p:graphicFrame>
      <p:sp>
        <p:nvSpPr>
          <p:cNvPr id="3" name="Title 2"/>
          <p:cNvSpPr>
            <a:spLocks noGrp="1"/>
          </p:cNvSpPr>
          <p:nvPr>
            <p:ph type="title"/>
          </p:nvPr>
        </p:nvSpPr>
        <p:spPr/>
        <p:txBody>
          <a:bodyPr/>
          <a:lstStyle/>
          <a:p>
            <a:r>
              <a:rPr lang="en-US" sz="2800" dirty="0"/>
              <a:t>Record Reviews and </a:t>
            </a:r>
            <a:br>
              <a:rPr lang="en-US" sz="2800" dirty="0"/>
            </a:br>
            <a:r>
              <a:rPr lang="en-US" sz="2800" dirty="0" smtClean="0"/>
              <a:t>Out-of District Placements and Transfers</a:t>
            </a:r>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454184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7826" name="Picture 5" descr="j0232895"/>
          <p:cNvPicPr>
            <a:picLocks noGrp="1" noChangeAspect="1" noChangeArrowheads="1"/>
          </p:cNvPicPr>
          <p:nvPr>
            <p:ph/>
          </p:nvPr>
        </p:nvPicPr>
        <p:blipFill>
          <a:blip r:embed="rId3"/>
          <a:srcRect l="-73416" r="-73416"/>
          <a:stretch>
            <a:fillRect/>
          </a:stretch>
        </p:blipFill>
        <p:spPr>
          <a:xfrm>
            <a:off x="0" y="4495800"/>
            <a:ext cx="2276355" cy="1676400"/>
          </a:xfrm>
        </p:spPr>
      </p:pic>
      <p:sp>
        <p:nvSpPr>
          <p:cNvPr id="3" name="TextBox 2"/>
          <p:cNvSpPr txBox="1"/>
          <p:nvPr/>
        </p:nvSpPr>
        <p:spPr>
          <a:xfrm>
            <a:off x="838200" y="228600"/>
            <a:ext cx="8001000" cy="1200329"/>
          </a:xfrm>
          <a:prstGeom prst="rect">
            <a:avLst/>
          </a:prstGeom>
          <a:noFill/>
        </p:spPr>
        <p:txBody>
          <a:bodyPr wrap="square" rtlCol="0">
            <a:spAutoFit/>
          </a:bodyPr>
          <a:lstStyle/>
          <a:p>
            <a:pPr algn="ctr"/>
            <a:r>
              <a:rPr lang="en-US" sz="3600" dirty="0" smtClean="0">
                <a:solidFill>
                  <a:schemeClr val="bg1"/>
                </a:solidFill>
                <a:latin typeface="+mj-lt"/>
              </a:rPr>
              <a:t>You SURVIVED DAY 1!!!</a:t>
            </a:r>
          </a:p>
          <a:p>
            <a:pPr algn="ctr"/>
            <a:r>
              <a:rPr lang="en-US" sz="3600" dirty="0" smtClean="0">
                <a:solidFill>
                  <a:schemeClr val="bg1"/>
                </a:solidFill>
                <a:latin typeface="+mj-lt"/>
              </a:rPr>
              <a:t>WELL DONE!</a:t>
            </a:r>
            <a:endParaRPr lang="en-US" sz="3600" dirty="0">
              <a:solidFill>
                <a:schemeClr val="bg1"/>
              </a:solidFill>
              <a:latin typeface="+mj-lt"/>
            </a:endParaRPr>
          </a:p>
        </p:txBody>
      </p:sp>
      <p:sp>
        <p:nvSpPr>
          <p:cNvPr id="4" name="TextBox 3"/>
          <p:cNvSpPr txBox="1"/>
          <p:nvPr/>
        </p:nvSpPr>
        <p:spPr>
          <a:xfrm>
            <a:off x="1676400" y="2514600"/>
            <a:ext cx="7239000" cy="1569660"/>
          </a:xfrm>
          <a:prstGeom prst="rect">
            <a:avLst/>
          </a:prstGeom>
          <a:noFill/>
        </p:spPr>
        <p:txBody>
          <a:bodyPr wrap="square" rtlCol="0">
            <a:spAutoFit/>
          </a:bodyPr>
          <a:lstStyle/>
          <a:p>
            <a:pPr algn="ctr"/>
            <a:r>
              <a:rPr lang="en-US" sz="3200" i="1" dirty="0" smtClean="0">
                <a:latin typeface="+mn-lt"/>
              </a:rPr>
              <a:t>Thank you for your hard work and participation today!</a:t>
            </a:r>
            <a:endParaRPr lang="en-US" sz="3200" i="1" dirty="0" smtClean="0">
              <a:latin typeface="+mn-lt"/>
            </a:endParaRPr>
          </a:p>
          <a:p>
            <a:pPr algn="ctr"/>
            <a:endParaRPr lang="en-US" sz="3200" i="1" dirty="0" smtClean="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457199" y="1295401"/>
            <a:ext cx="8228013" cy="1066800"/>
          </a:xfrm>
        </p:spPr>
        <p:txBody>
          <a:bodyPr/>
          <a:lstStyle/>
          <a:p>
            <a:r>
              <a:rPr lang="en-US" dirty="0">
                <a:ea typeface="ＭＳ Ｐゴシック" pitchFamily="-65" charset="-128"/>
                <a:cs typeface="ＭＳ Ｐゴシック" pitchFamily="-65" charset="-128"/>
              </a:rPr>
              <a:t>Eligibility process</a:t>
            </a:r>
          </a:p>
        </p:txBody>
      </p:sp>
      <p:sp>
        <p:nvSpPr>
          <p:cNvPr id="28675" name="Subtitle 2"/>
          <p:cNvSpPr>
            <a:spLocks noGrp="1"/>
          </p:cNvSpPr>
          <p:nvPr>
            <p:ph type="subTitle" idx="1"/>
          </p:nvPr>
        </p:nvSpPr>
        <p:spPr>
          <a:xfrm>
            <a:off x="1828800" y="3581400"/>
            <a:ext cx="5791200" cy="1981200"/>
          </a:xfrm>
        </p:spPr>
        <p:txBody>
          <a:bodyPr/>
          <a:lstStyle/>
          <a:p>
            <a:pPr algn="l">
              <a:buFontTx/>
              <a:buChar char="•"/>
            </a:pPr>
            <a:r>
              <a:rPr lang="en-US" sz="2800" dirty="0" smtClean="0">
                <a:ea typeface="ＭＳ Ｐゴシック" pitchFamily="-65" charset="-128"/>
                <a:cs typeface="ＭＳ Ｐゴシック" pitchFamily="-65" charset="-128"/>
              </a:rPr>
              <a:t>Initial (in Colorado)</a:t>
            </a:r>
          </a:p>
          <a:p>
            <a:pPr algn="l">
              <a:buFontTx/>
              <a:buChar char="•"/>
            </a:pPr>
            <a:r>
              <a:rPr lang="en-US" sz="2800" dirty="0" smtClean="0">
                <a:ea typeface="ＭＳ Ｐゴシック" pitchFamily="-65" charset="-128"/>
                <a:cs typeface="ＭＳ Ｐゴシック" pitchFamily="-65" charset="-128"/>
              </a:rPr>
              <a:t>Re-Evaluation</a:t>
            </a:r>
          </a:p>
          <a:p>
            <a:pPr algn="l"/>
            <a:endParaRPr lang="en-US" i="1" dirty="0" smtClean="0">
              <a:ea typeface="ＭＳ Ｐゴシック" pitchFamily="-65" charset="-128"/>
              <a:cs typeface="ＭＳ Ｐゴシック" pitchFamily="-65" charset="-128"/>
            </a:endParaRPr>
          </a:p>
          <a:p>
            <a:pPr algn="l"/>
            <a:endParaRPr lang="en-US" dirty="0" smtClean="0">
              <a:ea typeface="ＭＳ Ｐゴシック" pitchFamily="-65" charset="-128"/>
              <a:cs typeface="ＭＳ Ｐゴシック" pitchFamily="-65" charset="-128"/>
            </a:endParaRPr>
          </a:p>
        </p:txBody>
      </p:sp>
      <p:sp>
        <p:nvSpPr>
          <p:cNvPr id="4" name="Date Placeholder 3"/>
          <p:cNvSpPr>
            <a:spLocks noGrp="1"/>
          </p:cNvSpPr>
          <p:nvPr>
            <p:ph type="dt" sz="half" idx="10"/>
          </p:nvPr>
        </p:nvSpPr>
        <p:spPr/>
        <p:txBody>
          <a:bodyPr/>
          <a:lstStyle/>
          <a:p>
            <a:fld id="{CD8A3CEA-89F6-B04F-8928-80E5D7E5C9EF}" type="datetime1">
              <a:rPr lang="en-US" smtClean="0"/>
              <a:t>8/10/16</a:t>
            </a:fld>
            <a:endParaRPr lang="en-US"/>
          </a:p>
        </p:txBody>
      </p:sp>
      <p:sp>
        <p:nvSpPr>
          <p:cNvPr id="5" name="Slide Number Placeholder 4"/>
          <p:cNvSpPr>
            <a:spLocks noGrp="1"/>
          </p:cNvSpPr>
          <p:nvPr>
            <p:ph type="sldNum" sz="quarter" idx="12"/>
          </p:nvPr>
        </p:nvSpPr>
        <p:spPr/>
        <p:txBody>
          <a:bodyPr/>
          <a:lstStyle/>
          <a:p>
            <a:fld id="{4F59604A-DDD4-4BE5-9F0F-C50D317D165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On-Demand e-Learning Library  (YODeL)</a:t>
            </a:r>
            <a:endParaRPr lang="en-US" dirty="0"/>
          </a:p>
        </p:txBody>
      </p:sp>
      <p:sp>
        <p:nvSpPr>
          <p:cNvPr id="3" name="Content Placeholder 2"/>
          <p:cNvSpPr>
            <a:spLocks noGrp="1"/>
          </p:cNvSpPr>
          <p:nvPr>
            <p:ph idx="1"/>
          </p:nvPr>
        </p:nvSpPr>
        <p:spPr/>
        <p:txBody>
          <a:bodyPr/>
          <a:lstStyle/>
          <a:p>
            <a:r>
              <a:rPr lang="en-US" dirty="0" smtClean="0">
                <a:hlinkClick r:id="rId2"/>
              </a:rPr>
              <a:t>http://www2.cde.state.co.us/media/essu/iepeligibility/</a:t>
            </a:r>
            <a:r>
              <a:rPr lang="en-US" dirty="0" smtClean="0">
                <a:hlinkClick r:id="rId2"/>
              </a:rPr>
              <a:t>story.html</a:t>
            </a:r>
            <a:endParaRPr lang="en-US" dirty="0" smtClean="0"/>
          </a:p>
          <a:p>
            <a:endParaRPr lang="en-US" dirty="0"/>
          </a:p>
        </p:txBody>
      </p:sp>
      <p:sp>
        <p:nvSpPr>
          <p:cNvPr id="4" name="Date Placeholder 3"/>
          <p:cNvSpPr>
            <a:spLocks noGrp="1"/>
          </p:cNvSpPr>
          <p:nvPr>
            <p:ph type="dt" sz="half" idx="10"/>
          </p:nvPr>
        </p:nvSpPr>
        <p:spPr/>
        <p:txBody>
          <a:bodyPr/>
          <a:lstStyle/>
          <a:p>
            <a:fld id="{5599F8E3-7210-A24E-9E94-58582E685431}"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7</a:t>
            </a:fld>
            <a:endParaRPr kumimoji="0"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a:ea typeface="ＭＳ Ｐゴシック" pitchFamily="-65" charset="-128"/>
                <a:cs typeface="ＭＳ Ｐゴシック" pitchFamily="-65" charset="-128"/>
              </a:rPr>
              <a:t>Evaluation </a:t>
            </a:r>
            <a:r>
              <a:rPr lang="en-US" dirty="0" smtClean="0">
                <a:ea typeface="ＭＳ Ｐゴシック" pitchFamily="-65" charset="-128"/>
                <a:cs typeface="ＭＳ Ｐゴシック" pitchFamily="-65" charset="-128"/>
              </a:rPr>
              <a:t>Planning / </a:t>
            </a:r>
            <a:br>
              <a:rPr lang="en-US" dirty="0" smtClean="0">
                <a:ea typeface="ＭＳ Ｐゴシック" pitchFamily="-65" charset="-128"/>
                <a:cs typeface="ＭＳ Ｐゴシック" pitchFamily="-65" charset="-128"/>
              </a:rPr>
            </a:br>
            <a:r>
              <a:rPr lang="en-US" dirty="0" smtClean="0">
                <a:ea typeface="ＭＳ Ｐゴシック" pitchFamily="-65" charset="-128"/>
                <a:cs typeface="ＭＳ Ｐゴシック" pitchFamily="-65" charset="-128"/>
              </a:rPr>
              <a:t>Special Ed Referral</a:t>
            </a:r>
            <a:endParaRPr lang="en-US" dirty="0">
              <a:ea typeface="ＭＳ Ｐゴシック" pitchFamily="-65" charset="-128"/>
              <a:cs typeface="ＭＳ Ｐゴシック" pitchFamily="-65" charset="-128"/>
            </a:endParaRPr>
          </a:p>
        </p:txBody>
      </p:sp>
      <p:sp>
        <p:nvSpPr>
          <p:cNvPr id="33795" name="Rectangle 3"/>
          <p:cNvSpPr>
            <a:spLocks noGrp="1" noChangeArrowheads="1"/>
          </p:cNvSpPr>
          <p:nvPr>
            <p:ph idx="1"/>
          </p:nvPr>
        </p:nvSpPr>
        <p:spPr/>
        <p:txBody>
          <a:bodyPr/>
          <a:lstStyle/>
          <a:p>
            <a:pPr eaLnBrk="1" hangingPunct="1">
              <a:lnSpc>
                <a:spcPct val="90000"/>
              </a:lnSpc>
            </a:pPr>
            <a:r>
              <a:rPr lang="en-US" dirty="0" smtClean="0">
                <a:ea typeface="ＭＳ Ｐゴシック" pitchFamily="-65" charset="-128"/>
                <a:cs typeface="ＭＳ Ｐゴシック" pitchFamily="-65" charset="-128"/>
              </a:rPr>
              <a:t>Parent or AU </a:t>
            </a:r>
            <a:r>
              <a:rPr lang="en-US" dirty="0" smtClean="0">
                <a:ea typeface="ＭＳ Ｐゴシック" pitchFamily="-65" charset="-128"/>
                <a:cs typeface="ＭＳ Ｐゴシック" pitchFamily="-65" charset="-128"/>
              </a:rPr>
              <a:t>believes that a student may have a disability, and would result in special education services</a:t>
            </a:r>
            <a:endParaRPr lang="en-US" dirty="0" smtClean="0">
              <a:ea typeface="ＭＳ Ｐゴシック" pitchFamily="-65" charset="-128"/>
              <a:cs typeface="ＭＳ Ｐゴシック" pitchFamily="-65" charset="-128"/>
            </a:endParaRPr>
          </a:p>
          <a:p>
            <a:pPr eaLnBrk="1" hangingPunct="1">
              <a:lnSpc>
                <a:spcPct val="90000"/>
              </a:lnSpc>
            </a:pPr>
            <a:r>
              <a:rPr lang="en-US" dirty="0" smtClean="0">
                <a:ea typeface="ＭＳ Ｐゴシック" pitchFamily="-65" charset="-128"/>
                <a:cs typeface="ＭＳ Ｐゴシック" pitchFamily="-65" charset="-128"/>
              </a:rPr>
              <a:t>Parent </a:t>
            </a:r>
            <a:r>
              <a:rPr lang="en-US" dirty="0" smtClean="0">
                <a:ea typeface="ＭＳ Ｐゴシック" pitchFamily="-65" charset="-128"/>
                <a:cs typeface="ＭＳ Ｐゴシック" pitchFamily="-65" charset="-128"/>
              </a:rPr>
              <a:t>referral triggers Evaluation Planning Meeting where a Special Ed Referral is completed</a:t>
            </a:r>
            <a:endParaRPr lang="en-US" dirty="0" smtClean="0">
              <a:ea typeface="ＭＳ Ｐゴシック" pitchFamily="-65" charset="-128"/>
              <a:cs typeface="ＭＳ Ｐゴシック" pitchFamily="-65" charset="-128"/>
            </a:endParaRPr>
          </a:p>
          <a:p>
            <a:pPr eaLnBrk="1" hangingPunct="1">
              <a:lnSpc>
                <a:spcPct val="90000"/>
              </a:lnSpc>
            </a:pPr>
            <a:r>
              <a:rPr lang="en-US" dirty="0" smtClean="0">
                <a:ea typeface="ＭＳ Ｐゴシック" pitchFamily="-65" charset="-128"/>
                <a:cs typeface="ＭＳ Ｐゴシック" pitchFamily="-65" charset="-128"/>
              </a:rPr>
              <a:t>AU referral may result from </a:t>
            </a:r>
            <a:r>
              <a:rPr lang="en-US" dirty="0" smtClean="0">
                <a:ea typeface="ＭＳ Ｐゴシック" pitchFamily="-65" charset="-128"/>
                <a:cs typeface="ＭＳ Ｐゴシック" pitchFamily="-65" charset="-128"/>
              </a:rPr>
              <a:t>Tier 3 MTSS/RTI Process for academics/behavior, Staff Referral for new students with other suspected disabilities</a:t>
            </a:r>
            <a:endParaRPr lang="en-US" dirty="0" smtClean="0">
              <a:ea typeface="ＭＳ Ｐゴシック" pitchFamily="-65" charset="-128"/>
              <a:cs typeface="ＭＳ Ｐゴシック" pitchFamily="-65" charset="-128"/>
            </a:endParaRPr>
          </a:p>
          <a:p>
            <a:pPr eaLnBrk="1" hangingPunct="1">
              <a:lnSpc>
                <a:spcPct val="90000"/>
              </a:lnSpc>
              <a:buFontTx/>
              <a:buNone/>
            </a:pPr>
            <a:endParaRPr lang="en-US" dirty="0">
              <a:ea typeface="ＭＳ Ｐゴシック" pitchFamily="-65" charset="-128"/>
              <a:cs typeface="ＭＳ Ｐゴシック" pitchFamily="-65" charset="-128"/>
            </a:endParaRPr>
          </a:p>
          <a:p>
            <a:pPr eaLnBrk="1" hangingPunct="1">
              <a:lnSpc>
                <a:spcPct val="90000"/>
              </a:lnSpc>
              <a:buFontTx/>
              <a:buNone/>
            </a:pPr>
            <a:endParaRPr lang="en-US" i="1" dirty="0">
              <a:ea typeface="ＭＳ Ｐゴシック" pitchFamily="-65" charset="-128"/>
              <a:cs typeface="ＭＳ Ｐゴシック" pitchFamily="-65" charset="-128"/>
            </a:endParaRPr>
          </a:p>
        </p:txBody>
      </p:sp>
      <p:sp>
        <p:nvSpPr>
          <p:cNvPr id="4" name="Date Placeholder 3"/>
          <p:cNvSpPr>
            <a:spLocks noGrp="1"/>
          </p:cNvSpPr>
          <p:nvPr>
            <p:ph type="dt" sz="half" idx="10"/>
          </p:nvPr>
        </p:nvSpPr>
        <p:spPr/>
        <p:txBody>
          <a:bodyPr/>
          <a:lstStyle/>
          <a:p>
            <a:fld id="{AED8CF90-6D2E-314B-84AF-54000019DF72}" type="datetime1">
              <a:rPr lang="en-US" smtClean="0"/>
              <a:t>8/10/16</a:t>
            </a:fld>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8</a:t>
            </a:fld>
            <a:endParaRPr kumimoji="0"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a:ea typeface="ＭＳ Ｐゴシック" pitchFamily="-65" charset="-128"/>
                <a:cs typeface="ＭＳ Ｐゴシック" pitchFamily="-65" charset="-128"/>
              </a:rPr>
              <a:t>Evaluation </a:t>
            </a:r>
            <a:r>
              <a:rPr lang="en-US" dirty="0" smtClean="0">
                <a:ea typeface="ＭＳ Ｐゴシック" pitchFamily="-65" charset="-128"/>
                <a:cs typeface="ＭＳ Ｐゴシック" pitchFamily="-65" charset="-128"/>
              </a:rPr>
              <a:t>Planning /</a:t>
            </a:r>
            <a:br>
              <a:rPr lang="en-US" dirty="0" smtClean="0">
                <a:ea typeface="ＭＳ Ｐゴシック" pitchFamily="-65" charset="-128"/>
                <a:cs typeface="ＭＳ Ｐゴシック" pitchFamily="-65" charset="-128"/>
              </a:rPr>
            </a:br>
            <a:r>
              <a:rPr lang="en-US" dirty="0" smtClean="0">
                <a:ea typeface="ＭＳ Ｐゴシック" pitchFamily="-65" charset="-128"/>
                <a:cs typeface="ＭＳ Ｐゴシック" pitchFamily="-65" charset="-128"/>
              </a:rPr>
              <a:t>Special Ed Referral</a:t>
            </a:r>
            <a:endParaRPr lang="en-US" dirty="0">
              <a:ea typeface="ＭＳ Ｐゴシック" pitchFamily="-65" charset="-128"/>
              <a:cs typeface="ＭＳ Ｐゴシック" pitchFamily="-65" charset="-128"/>
            </a:endParaRPr>
          </a:p>
        </p:txBody>
      </p:sp>
      <p:sp>
        <p:nvSpPr>
          <p:cNvPr id="31747" name="Rectangle 3"/>
          <p:cNvSpPr>
            <a:spLocks noGrp="1" noChangeArrowheads="1"/>
          </p:cNvSpPr>
          <p:nvPr>
            <p:ph idx="1"/>
          </p:nvPr>
        </p:nvSpPr>
        <p:spPr>
          <a:xfrm>
            <a:off x="990600" y="1295400"/>
            <a:ext cx="7697788" cy="4495800"/>
          </a:xfrm>
        </p:spPr>
        <p:txBody>
          <a:bodyPr>
            <a:normAutofit fontScale="92500" lnSpcReduction="20000"/>
          </a:bodyPr>
          <a:lstStyle/>
          <a:p>
            <a:pPr eaLnBrk="1" hangingPunct="1"/>
            <a:endParaRPr lang="en-US" sz="2800" dirty="0" smtClean="0">
              <a:ea typeface="ＭＳ Ｐゴシック" pitchFamily="-65" charset="-128"/>
              <a:cs typeface="ＭＳ Ｐゴシック" pitchFamily="-65" charset="-128"/>
            </a:endParaRPr>
          </a:p>
          <a:p>
            <a:pPr eaLnBrk="1" hangingPunct="1"/>
            <a:endParaRPr lang="en-US" sz="2800" dirty="0" smtClean="0">
              <a:ea typeface="ＭＳ Ｐゴシック" pitchFamily="-65" charset="-128"/>
              <a:cs typeface="ＭＳ Ｐゴシック" pitchFamily="-65" charset="-128"/>
            </a:endParaRPr>
          </a:p>
          <a:p>
            <a:pPr eaLnBrk="1" hangingPunct="1"/>
            <a:r>
              <a:rPr lang="en-US" sz="2800" dirty="0" smtClean="0">
                <a:ea typeface="ＭＳ Ｐゴシック" pitchFamily="-65" charset="-128"/>
                <a:cs typeface="ＭＳ Ｐゴシック" pitchFamily="-65" charset="-128"/>
              </a:rPr>
              <a:t>Assuming </a:t>
            </a:r>
            <a:r>
              <a:rPr lang="en-US" sz="2800" dirty="0" err="1">
                <a:ea typeface="ＭＳ Ｐゴシック" pitchFamily="-65" charset="-128"/>
                <a:cs typeface="ＭＳ Ｐゴシック" pitchFamily="-65" charset="-128"/>
              </a:rPr>
              <a:t>RtI</a:t>
            </a:r>
            <a:r>
              <a:rPr lang="en-US" sz="2800" dirty="0">
                <a:ea typeface="ＭＳ Ｐゴシック" pitchFamily="-65" charset="-128"/>
                <a:cs typeface="ＭＳ Ｐゴシック" pitchFamily="-65" charset="-128"/>
              </a:rPr>
              <a:t> is in place . . .</a:t>
            </a:r>
          </a:p>
          <a:p>
            <a:pPr eaLnBrk="1" hangingPunct="1"/>
            <a:r>
              <a:rPr lang="en-US" sz="2800" dirty="0" err="1">
                <a:ea typeface="ＭＳ Ｐゴシック" pitchFamily="-65" charset="-128"/>
                <a:cs typeface="ＭＳ Ｐゴシック" pitchFamily="-65" charset="-128"/>
              </a:rPr>
              <a:t>Multidisiciplinary</a:t>
            </a:r>
            <a:r>
              <a:rPr lang="en-US" sz="2800" dirty="0">
                <a:ea typeface="ＭＳ Ｐゴシック" pitchFamily="-65" charset="-128"/>
                <a:cs typeface="ＭＳ Ｐゴシック" pitchFamily="-65" charset="-128"/>
              </a:rPr>
              <a:t> Team:</a:t>
            </a:r>
          </a:p>
          <a:p>
            <a:pPr lvl="1" eaLnBrk="1" hangingPunct="1"/>
            <a:r>
              <a:rPr lang="en-US" sz="2800" dirty="0"/>
              <a:t>Parent</a:t>
            </a:r>
          </a:p>
          <a:p>
            <a:pPr lvl="1" eaLnBrk="1" hangingPunct="1"/>
            <a:r>
              <a:rPr lang="en-US" sz="2800" dirty="0"/>
              <a:t>Student (if appropriate)</a:t>
            </a:r>
          </a:p>
          <a:p>
            <a:pPr lvl="1" eaLnBrk="1" hangingPunct="1"/>
            <a:r>
              <a:rPr lang="en-US" sz="2800" dirty="0"/>
              <a:t>At least 1 teacher or specialist with knowledge in suspected area of disability</a:t>
            </a:r>
          </a:p>
          <a:p>
            <a:pPr lvl="1" eaLnBrk="1" hangingPunct="1"/>
            <a:r>
              <a:rPr lang="en-US" sz="2800" dirty="0"/>
              <a:t>As necessary: other qualified professionals such </a:t>
            </a:r>
          </a:p>
          <a:p>
            <a:pPr lvl="1" eaLnBrk="1" hangingPunct="1">
              <a:buFont typeface="Wingdings" pitchFamily="-65" charset="2"/>
              <a:buNone/>
            </a:pPr>
            <a:r>
              <a:rPr lang="en-US" sz="2800" dirty="0"/>
              <a:t>	as OT/PT, SLP, school psych, RN</a:t>
            </a:r>
            <a:endParaRPr lang="en-US" sz="2400" dirty="0"/>
          </a:p>
        </p:txBody>
      </p:sp>
      <p:pic>
        <p:nvPicPr>
          <p:cNvPr id="31748" name="Picture 5" descr="14954093"/>
          <p:cNvPicPr>
            <a:picLocks noChangeAspect="1" noChangeArrowheads="1"/>
          </p:cNvPicPr>
          <p:nvPr/>
        </p:nvPicPr>
        <p:blipFill>
          <a:blip r:embed="rId3"/>
          <a:srcRect/>
          <a:stretch>
            <a:fillRect/>
          </a:stretch>
        </p:blipFill>
        <p:spPr bwMode="auto">
          <a:xfrm>
            <a:off x="7239000" y="5334000"/>
            <a:ext cx="1676400" cy="125571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5190F0E8-CFB4-8A4B-B095-1C7FDE098B57}" type="datetime1">
              <a:rPr lang="en-US" smtClean="0"/>
              <a:t>8/10/16</a:t>
            </a:fld>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 Id="rId3" Type="http://schemas.openxmlformats.org/officeDocument/2006/relationships/image" Target="../media/image7.jpeg"/></Relationships>
</file>

<file path=ppt/theme/theme1.xml><?xml version="1.0" encoding="utf-8"?>
<a:theme xmlns:a="http://schemas.openxmlformats.org/drawingml/2006/main" name="CDE THEME">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67327</TotalTime>
  <Words>5615</Words>
  <Application>Microsoft Macintosh PowerPoint</Application>
  <PresentationFormat>On-screen Show (4:3)</PresentationFormat>
  <Paragraphs>671</Paragraphs>
  <Slides>55</Slides>
  <Notes>23</Notes>
  <HiddenSlides>0</HiddenSlides>
  <MMClips>0</MMClips>
  <ScaleCrop>false</ScaleCrop>
  <HeadingPairs>
    <vt:vector size="4" baseType="variant">
      <vt:variant>
        <vt:lpstr>Design Template</vt:lpstr>
      </vt:variant>
      <vt:variant>
        <vt:i4>2</vt:i4>
      </vt:variant>
      <vt:variant>
        <vt:lpstr>Slide Titles</vt:lpstr>
      </vt:variant>
      <vt:variant>
        <vt:i4>55</vt:i4>
      </vt:variant>
    </vt:vector>
  </HeadingPairs>
  <TitlesOfParts>
    <vt:vector size="57" baseType="lpstr">
      <vt:lpstr>CDE THEME</vt:lpstr>
      <vt:lpstr>Genesis</vt:lpstr>
      <vt:lpstr>Ute pass boces SPECIAL EDUCATION PROCESS </vt:lpstr>
      <vt:lpstr>What’s Your Story?</vt:lpstr>
      <vt:lpstr>Agenda</vt:lpstr>
      <vt:lpstr>SPED in a “Nutshell”</vt:lpstr>
      <vt:lpstr>Procedural Safeguards</vt:lpstr>
      <vt:lpstr>Eligibility process</vt:lpstr>
      <vt:lpstr>Your On-Demand e-Learning Library  (YODeL)</vt:lpstr>
      <vt:lpstr>Evaluation Planning /  Special Ed Referral</vt:lpstr>
      <vt:lpstr>Evaluation Planning / Special Ed Referral</vt:lpstr>
      <vt:lpstr>Evaluation Planning / Special Ed Referral</vt:lpstr>
      <vt:lpstr>Evaluation Planning / Special Ed Referral</vt:lpstr>
      <vt:lpstr>Consent for Evaluation</vt:lpstr>
      <vt:lpstr>Evaluate</vt:lpstr>
      <vt:lpstr>Evaluation Report</vt:lpstr>
      <vt:lpstr>Evaluation Report</vt:lpstr>
      <vt:lpstr>What is Special Education?</vt:lpstr>
      <vt:lpstr>Eligibility Determination</vt:lpstr>
      <vt:lpstr>Consent for Initial Placement in Special Education</vt:lpstr>
      <vt:lpstr>New Eligibility Categories</vt:lpstr>
      <vt:lpstr>Eligibility Activity (Pairs)</vt:lpstr>
      <vt:lpstr>IEP Development</vt:lpstr>
      <vt:lpstr>IEP Development</vt:lpstr>
      <vt:lpstr>Present Levels “Their Story”</vt:lpstr>
      <vt:lpstr>Special Factors</vt:lpstr>
      <vt:lpstr>Annual Goals</vt:lpstr>
      <vt:lpstr>Annual Goals</vt:lpstr>
      <vt:lpstr>Annual Goals</vt:lpstr>
      <vt:lpstr>Progress Reporting</vt:lpstr>
      <vt:lpstr>Accommodations &amp; Modifications</vt:lpstr>
      <vt:lpstr>Accommodations &amp; Modifications</vt:lpstr>
      <vt:lpstr>State &amp; District Assessments</vt:lpstr>
      <vt:lpstr>Extended School Year</vt:lpstr>
      <vt:lpstr>Specially Designed Instruction</vt:lpstr>
      <vt:lpstr>Special Education &amp;  Related Services</vt:lpstr>
      <vt:lpstr>Recommended Placement in the Least Restrictive Environment</vt:lpstr>
      <vt:lpstr>LRE Continued</vt:lpstr>
      <vt:lpstr>Prior Written Notice</vt:lpstr>
      <vt:lpstr>What if we want to change something??</vt:lpstr>
      <vt:lpstr>Amendments</vt:lpstr>
      <vt:lpstr>Transfers</vt:lpstr>
      <vt:lpstr>Process for Transfers and  New Enrollments</vt:lpstr>
      <vt:lpstr>Terminology</vt:lpstr>
      <vt:lpstr>New Enrollments: Transfers over the Summer</vt:lpstr>
      <vt:lpstr>Adopt or Develop an IEP to be In Effect at the Start of the School Year</vt:lpstr>
      <vt:lpstr>Enrich Process In or Out-of-State New Enrollments</vt:lpstr>
      <vt:lpstr>Transfers from Another State</vt:lpstr>
      <vt:lpstr>Eligibility Criteria and  Transfers from Another State</vt:lpstr>
      <vt:lpstr>Eligibility Considerations for  Transfers from Another State:  Initial Evaluation</vt:lpstr>
      <vt:lpstr>Comparable Services and Stay Put: Transfer from Another State</vt:lpstr>
      <vt:lpstr>Transfers from Another State</vt:lpstr>
      <vt:lpstr>In State Transfers</vt:lpstr>
      <vt:lpstr>Record Reviews and  In-state Transfers</vt:lpstr>
      <vt:lpstr>Record Reviews and  Out-of-state Transfers</vt:lpstr>
      <vt:lpstr>Record Reviews and  Out-of District Placements and Transfers</vt:lpstr>
      <vt:lpstr>Slide 55</vt:lpstr>
    </vt:vector>
  </TitlesOfParts>
  <Company>CDE</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Miller_A</dc:creator>
  <cp:lastModifiedBy>Marcy Palmer</cp:lastModifiedBy>
  <cp:revision>256</cp:revision>
  <cp:lastPrinted>2014-08-26T18:14:06Z</cp:lastPrinted>
  <dcterms:created xsi:type="dcterms:W3CDTF">2016-08-09T14:52:04Z</dcterms:created>
  <dcterms:modified xsi:type="dcterms:W3CDTF">2016-08-11T04:15:38Z</dcterms:modified>
</cp:coreProperties>
</file>